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45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F08E-9B44-413B-9BAA-5570644AFC30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3396-CC6D-4AF1-9A60-5F3CA771D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058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F08E-9B44-413B-9BAA-5570644AFC30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3396-CC6D-4AF1-9A60-5F3CA771D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950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F08E-9B44-413B-9BAA-5570644AFC30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3396-CC6D-4AF1-9A60-5F3CA771D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333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F08E-9B44-413B-9BAA-5570644AFC30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3396-CC6D-4AF1-9A60-5F3CA771D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3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F08E-9B44-413B-9BAA-5570644AFC30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3396-CC6D-4AF1-9A60-5F3CA771D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077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F08E-9B44-413B-9BAA-5570644AFC30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3396-CC6D-4AF1-9A60-5F3CA771D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57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F08E-9B44-413B-9BAA-5570644AFC30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3396-CC6D-4AF1-9A60-5F3CA771D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308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F08E-9B44-413B-9BAA-5570644AFC30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3396-CC6D-4AF1-9A60-5F3CA771D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585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F08E-9B44-413B-9BAA-5570644AFC30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3396-CC6D-4AF1-9A60-5F3CA771D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099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F08E-9B44-413B-9BAA-5570644AFC30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3396-CC6D-4AF1-9A60-5F3CA771D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606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FF08E-9B44-413B-9BAA-5570644AFC30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43396-CC6D-4AF1-9A60-5F3CA771D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419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FF08E-9B44-413B-9BAA-5570644AFC30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43396-CC6D-4AF1-9A60-5F3CA771D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908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b="1" i="1" dirty="0"/>
              <a:t>Б</a:t>
            </a:r>
            <a:r>
              <a:rPr lang="kk-KZ" dirty="0"/>
              <a:t>иоматериалдарды сынамалау: in vitro – клиникалыққа дейін және in vivo-  клиникалық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418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0891" y="612845"/>
            <a:ext cx="1025869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Тікелей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емес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контактілі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әдіске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/>
              <a:t>негізделген</a:t>
            </a:r>
            <a:r>
              <a:rPr lang="ru-RU" dirty="0"/>
              <a:t> </a:t>
            </a:r>
            <a:r>
              <a:rPr lang="ru-RU" dirty="0" err="1"/>
              <a:t>тесттер</a:t>
            </a:r>
            <a:r>
              <a:rPr lang="ru-RU" dirty="0"/>
              <a:t> материал мен </a:t>
            </a:r>
            <a:r>
              <a:rPr lang="ru-RU" dirty="0" err="1"/>
              <a:t>жасушаларды</a:t>
            </a:r>
            <a:r>
              <a:rPr lang="ru-RU" dirty="0"/>
              <a:t> </a:t>
            </a:r>
            <a:r>
              <a:rPr lang="ru-RU" dirty="0" err="1"/>
              <a:t>бөлу</a:t>
            </a:r>
            <a:r>
              <a:rPr lang="ru-RU" dirty="0"/>
              <a:t> </a:t>
            </a:r>
            <a:r>
              <a:rPr lang="ru-RU" dirty="0" err="1" smtClean="0"/>
              <a:t>жолымен</a:t>
            </a:r>
            <a:r>
              <a:rPr lang="ru-RU" dirty="0" smtClean="0"/>
              <a:t> </a:t>
            </a:r>
            <a:r>
              <a:rPr lang="ru-RU" dirty="0" err="1" smtClean="0"/>
              <a:t>зерттеледі</a:t>
            </a:r>
            <a:r>
              <a:rPr lang="ru-RU" dirty="0" smtClean="0"/>
              <a:t>, </a:t>
            </a:r>
            <a:r>
              <a:rPr lang="ru-RU" dirty="0" err="1" smtClean="0"/>
              <a:t>мысалы</a:t>
            </a:r>
            <a:r>
              <a:rPr lang="ru-RU" dirty="0" smtClean="0"/>
              <a:t> </a:t>
            </a:r>
            <a:r>
              <a:rPr lang="ru-RU" dirty="0" err="1" smtClean="0"/>
              <a:t>құрамында</a:t>
            </a:r>
            <a:r>
              <a:rPr lang="ru-RU" dirty="0" smtClean="0"/>
              <a:t> </a:t>
            </a:r>
            <a:r>
              <a:rPr lang="ru-RU" dirty="0" err="1"/>
              <a:t>агар</a:t>
            </a:r>
            <a:r>
              <a:rPr lang="ru-RU" dirty="0"/>
              <a:t> </a:t>
            </a:r>
            <a:r>
              <a:rPr lang="ru-RU" dirty="0" err="1"/>
              <a:t>қабаты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 smtClean="0"/>
              <a:t>мүмкін</a:t>
            </a:r>
            <a:r>
              <a:rPr lang="ru-RU" dirty="0" smtClean="0"/>
              <a:t>. </a:t>
            </a:r>
            <a:r>
              <a:rPr lang="ru-RU" dirty="0" err="1"/>
              <a:t>Балама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культуралды</a:t>
            </a:r>
            <a:r>
              <a:rPr lang="ru-RU" dirty="0"/>
              <a:t> </a:t>
            </a:r>
            <a:r>
              <a:rPr lang="ru-RU" dirty="0" err="1"/>
              <a:t>ортаны</a:t>
            </a:r>
            <a:r>
              <a:rPr lang="ru-RU" dirty="0"/>
              <a:t> </a:t>
            </a:r>
            <a:r>
              <a:rPr lang="ru-RU" dirty="0" err="1"/>
              <a:t>пайдалана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 </a:t>
            </a:r>
            <a:r>
              <a:rPr lang="ru-RU" dirty="0" err="1" smtClean="0"/>
              <a:t>сыналатын</a:t>
            </a:r>
            <a:r>
              <a:rPr lang="ru-RU" dirty="0" smtClean="0"/>
              <a:t> </a:t>
            </a:r>
            <a:r>
              <a:rPr lang="ru-RU" dirty="0" err="1"/>
              <a:t>материалдың</a:t>
            </a:r>
            <a:r>
              <a:rPr lang="ru-RU" dirty="0"/>
              <a:t> </a:t>
            </a:r>
            <a:r>
              <a:rPr lang="ru-RU" dirty="0" err="1"/>
              <a:t>сығындысын</a:t>
            </a:r>
            <a:r>
              <a:rPr lang="ru-RU" dirty="0"/>
              <a:t> </a:t>
            </a:r>
            <a:r>
              <a:rPr lang="ru-RU" dirty="0" err="1" smtClean="0"/>
              <a:t>жасушаларға</a:t>
            </a:r>
            <a:r>
              <a:rPr lang="ru-RU" dirty="0" smtClean="0"/>
              <a:t>  </a:t>
            </a:r>
            <a:r>
              <a:rPr lang="ru-RU" dirty="0" err="1"/>
              <a:t>енгізуге</a:t>
            </a:r>
            <a:r>
              <a:rPr lang="ru-RU" dirty="0"/>
              <a:t> </a:t>
            </a:r>
            <a:r>
              <a:rPr lang="ru-RU" dirty="0" err="1" smtClean="0"/>
              <a:t>болады</a:t>
            </a:r>
            <a:r>
              <a:rPr lang="ru-RU" dirty="0" smtClean="0"/>
              <a:t>. </a:t>
            </a:r>
            <a:r>
              <a:rPr lang="ru-RU" dirty="0" err="1" smtClean="0"/>
              <a:t>Инкубацияның</a:t>
            </a:r>
            <a:r>
              <a:rPr lang="ru-RU" dirty="0" smtClean="0"/>
              <a:t> </a:t>
            </a:r>
            <a:r>
              <a:rPr lang="ru-RU" dirty="0" err="1"/>
              <a:t>тиісті</a:t>
            </a:r>
            <a:r>
              <a:rPr lang="ru-RU" dirty="0"/>
              <a:t> </a:t>
            </a:r>
            <a:r>
              <a:rPr lang="ru-RU" dirty="0" err="1"/>
              <a:t>уақытынан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(24-72 </a:t>
            </a:r>
            <a:r>
              <a:rPr lang="ru-RU" dirty="0" err="1"/>
              <a:t>сағат</a:t>
            </a:r>
            <a:r>
              <a:rPr lang="ru-RU" dirty="0"/>
              <a:t>) </a:t>
            </a:r>
            <a:r>
              <a:rPr lang="ru-RU" dirty="0" err="1"/>
              <a:t>зерттелетін</a:t>
            </a:r>
            <a:r>
              <a:rPr lang="ru-RU" dirty="0"/>
              <a:t> </a:t>
            </a:r>
            <a:r>
              <a:rPr lang="ru-RU" dirty="0" err="1"/>
              <a:t>полимерлердің</a:t>
            </a:r>
            <a:r>
              <a:rPr lang="ru-RU" dirty="0"/>
              <a:t> </a:t>
            </a:r>
            <a:r>
              <a:rPr lang="ru-RU" dirty="0" err="1"/>
              <a:t>концентрациясы</a:t>
            </a:r>
            <a:r>
              <a:rPr lang="ru-RU" dirty="0"/>
              <a:t> бар </a:t>
            </a:r>
            <a:r>
              <a:rPr lang="ru-RU" dirty="0" err="1"/>
              <a:t>жасушаларды</a:t>
            </a:r>
            <a:r>
              <a:rPr lang="ru-RU" dirty="0"/>
              <a:t> </a:t>
            </a:r>
            <a:r>
              <a:rPr lang="ru-RU" dirty="0" err="1"/>
              <a:t>өсіру</a:t>
            </a:r>
            <a:r>
              <a:rPr lang="ru-RU" dirty="0"/>
              <a:t> </a:t>
            </a:r>
            <a:r>
              <a:rPr lang="ru-RU" dirty="0" err="1"/>
              <a:t>нәтижелерін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 </a:t>
            </a:r>
            <a:r>
              <a:rPr lang="ru-RU" dirty="0" err="1"/>
              <a:t>жүргізіледі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бақылаумен</a:t>
            </a:r>
            <a:r>
              <a:rPr lang="ru-RU" dirty="0"/>
              <a:t> </a:t>
            </a:r>
            <a:r>
              <a:rPr lang="ru-RU" dirty="0" err="1"/>
              <a:t>салыстырғанда</a:t>
            </a:r>
            <a:r>
              <a:rPr lang="ru-RU" dirty="0"/>
              <a:t> </a:t>
            </a:r>
            <a:r>
              <a:rPr lang="ru-RU" dirty="0" err="1" smtClean="0"/>
              <a:t>өлі</a:t>
            </a:r>
            <a:r>
              <a:rPr lang="ru-RU" dirty="0" smtClean="0"/>
              <a:t> </a:t>
            </a:r>
            <a:r>
              <a:rPr lang="ru-RU" dirty="0" err="1" smtClean="0"/>
              <a:t>жасушалардың</a:t>
            </a:r>
            <a:r>
              <a:rPr lang="ru-RU" dirty="0" smtClean="0"/>
              <a:t> </a:t>
            </a:r>
            <a:r>
              <a:rPr lang="ru-RU" dirty="0"/>
              <a:t>50% - ы </a:t>
            </a:r>
            <a:r>
              <a:rPr lang="ru-RU" dirty="0" err="1"/>
              <a:t>байқалатын</a:t>
            </a:r>
            <a:r>
              <a:rPr lang="ru-RU" dirty="0"/>
              <a:t> </a:t>
            </a:r>
            <a:r>
              <a:rPr lang="ru-RU" dirty="0" err="1"/>
              <a:t>концентрацияны</a:t>
            </a:r>
            <a:r>
              <a:rPr lang="ru-RU" dirty="0"/>
              <a:t> </a:t>
            </a:r>
            <a:r>
              <a:rPr lang="ru-RU" dirty="0" err="1"/>
              <a:t>анықтауға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 [24]. </a:t>
            </a:r>
            <a:r>
              <a:rPr lang="ru-RU" dirty="0" err="1"/>
              <a:t>Бұл</a:t>
            </a:r>
            <a:r>
              <a:rPr lang="ru-RU" dirty="0"/>
              <a:t> тест </a:t>
            </a:r>
            <a:r>
              <a:rPr lang="ru-RU" dirty="0" err="1"/>
              <a:t>цитоуыттылықты</a:t>
            </a:r>
            <a:r>
              <a:rPr lang="ru-RU" dirty="0"/>
              <a:t> </a:t>
            </a:r>
            <a:r>
              <a:rPr lang="ru-RU" dirty="0" err="1"/>
              <a:t>сапалы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бағалауды</a:t>
            </a:r>
            <a:r>
              <a:rPr lang="ru-RU" dirty="0"/>
              <a:t> </a:t>
            </a:r>
            <a:r>
              <a:rPr lang="ru-RU" dirty="0" err="1"/>
              <a:t>жүргізуге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әдістерді</a:t>
            </a:r>
            <a:r>
              <a:rPr lang="ru-RU" dirty="0"/>
              <a:t> </a:t>
            </a:r>
            <a:r>
              <a:rPr lang="ru-RU" dirty="0" err="1"/>
              <a:t>қолдана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 </a:t>
            </a:r>
            <a:r>
              <a:rPr lang="ru-RU" dirty="0" err="1"/>
              <a:t>расталуы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Цитоуыттылығымен</a:t>
            </a:r>
            <a:r>
              <a:rPr lang="ru-RU" dirty="0" smtClean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сапалық</a:t>
            </a:r>
            <a:r>
              <a:rPr lang="ru-RU" dirty="0"/>
              <a:t> </a:t>
            </a:r>
            <a:r>
              <a:rPr lang="ru-RU" dirty="0" err="1" smtClean="0"/>
              <a:t>бағалауды</a:t>
            </a:r>
            <a:r>
              <a:rPr lang="ru-RU" dirty="0" smtClean="0"/>
              <a:t>, </a:t>
            </a:r>
            <a:r>
              <a:rPr lang="ru-RU" dirty="0" err="1" smtClean="0"/>
              <a:t>яғни</a:t>
            </a:r>
            <a:r>
              <a:rPr lang="ru-RU" dirty="0" smtClean="0"/>
              <a:t> </a:t>
            </a:r>
            <a:r>
              <a:rPr lang="ru-RU" dirty="0" err="1" smtClean="0"/>
              <a:t>жасушалардың</a:t>
            </a:r>
            <a:r>
              <a:rPr lang="ru-RU" dirty="0" smtClean="0"/>
              <a:t> </a:t>
            </a:r>
            <a:r>
              <a:rPr lang="ru-RU" dirty="0" err="1" smtClean="0"/>
              <a:t>бір-бірімен</a:t>
            </a:r>
            <a:r>
              <a:rPr lang="ru-RU" dirty="0" smtClean="0"/>
              <a:t> </a:t>
            </a:r>
            <a:r>
              <a:rPr lang="ru-RU" dirty="0" err="1" smtClean="0"/>
              <a:t>байланысуы</a:t>
            </a:r>
            <a:r>
              <a:rPr lang="ru-RU" dirty="0" smtClean="0"/>
              <a:t> , </a:t>
            </a:r>
            <a:r>
              <a:rPr lang="ru-RU" dirty="0" err="1"/>
              <a:t>дөңгелектеу</a:t>
            </a:r>
            <a:r>
              <a:rPr lang="ru-RU" dirty="0"/>
              <a:t>, </a:t>
            </a:r>
            <a:r>
              <a:rPr lang="ru-RU" dirty="0" err="1"/>
              <a:t>түйіршіктердің</a:t>
            </a:r>
            <a:r>
              <a:rPr lang="ru-RU" dirty="0"/>
              <a:t> </a:t>
            </a:r>
            <a:r>
              <a:rPr lang="ru-RU" dirty="0" err="1"/>
              <a:t>қалыптасуы</a:t>
            </a:r>
            <a:r>
              <a:rPr lang="ru-RU" dirty="0"/>
              <a:t>, </a:t>
            </a:r>
            <a:r>
              <a:rPr lang="ru-RU" dirty="0" err="1"/>
              <a:t>жасушалық</a:t>
            </a:r>
            <a:r>
              <a:rPr lang="ru-RU" dirty="0"/>
              <a:t> </a:t>
            </a:r>
            <a:r>
              <a:rPr lang="ru-RU" dirty="0" err="1"/>
              <a:t>ядроның</a:t>
            </a:r>
            <a:r>
              <a:rPr lang="ru-RU" dirty="0"/>
              <a:t> </a:t>
            </a:r>
            <a:r>
              <a:rPr lang="ru-RU" dirty="0" err="1"/>
              <a:t>мөлшерін</a:t>
            </a:r>
            <a:r>
              <a:rPr lang="ru-RU" dirty="0"/>
              <a:t> </a:t>
            </a:r>
            <a:r>
              <a:rPr lang="ru-RU" dirty="0" err="1" smtClean="0"/>
              <a:t>кішіреуі</a:t>
            </a:r>
            <a:r>
              <a:rPr lang="ru-RU" dirty="0" smtClean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цитоплазманың</a:t>
            </a:r>
            <a:r>
              <a:rPr lang="ru-RU" dirty="0"/>
              <a:t> </a:t>
            </a:r>
            <a:r>
              <a:rPr lang="ru-RU" dirty="0" err="1"/>
              <a:t>фрагментациясы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морфологиялық</a:t>
            </a:r>
            <a:r>
              <a:rPr lang="ru-RU" dirty="0"/>
              <a:t> </a:t>
            </a:r>
            <a:r>
              <a:rPr lang="ru-RU" dirty="0" err="1" smtClean="0"/>
              <a:t>өзгерістерді</a:t>
            </a:r>
            <a:r>
              <a:rPr lang="ru-RU" dirty="0" smtClean="0"/>
              <a:t> </a:t>
            </a:r>
            <a:r>
              <a:rPr lang="ru-RU" dirty="0" err="1"/>
              <a:t>әдетте</a:t>
            </a:r>
            <a:r>
              <a:rPr lang="ru-RU" dirty="0"/>
              <a:t> </a:t>
            </a:r>
            <a:r>
              <a:rPr lang="ru-RU" dirty="0" err="1"/>
              <a:t>инвертирленген</a:t>
            </a:r>
            <a:r>
              <a:rPr lang="ru-RU" dirty="0"/>
              <a:t> </a:t>
            </a:r>
            <a:r>
              <a:rPr lang="ru-RU" dirty="0" err="1"/>
              <a:t>микроскоппен</a:t>
            </a:r>
            <a:r>
              <a:rPr lang="ru-RU" dirty="0"/>
              <a:t> </a:t>
            </a:r>
            <a:r>
              <a:rPr lang="ru-RU" dirty="0" err="1"/>
              <a:t>тірі</a:t>
            </a:r>
            <a:r>
              <a:rPr lang="ru-RU" dirty="0"/>
              <a:t> </a:t>
            </a:r>
            <a:r>
              <a:rPr lang="ru-RU" dirty="0" err="1"/>
              <a:t>жасушалардың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тіркелген</a:t>
            </a:r>
            <a:r>
              <a:rPr lang="ru-RU" dirty="0"/>
              <a:t> </a:t>
            </a:r>
            <a:r>
              <a:rPr lang="ru-RU" dirty="0" err="1"/>
              <a:t>боялған</a:t>
            </a:r>
            <a:r>
              <a:rPr lang="ru-RU" dirty="0"/>
              <a:t> </a:t>
            </a:r>
            <a:r>
              <a:rPr lang="ru-RU" dirty="0" err="1"/>
              <a:t>жасушалардың</a:t>
            </a:r>
            <a:r>
              <a:rPr lang="ru-RU" dirty="0"/>
              <a:t> </a:t>
            </a:r>
            <a:r>
              <a:rPr lang="ru-RU" dirty="0" err="1"/>
              <a:t>дақылдарын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жолымен</a:t>
            </a:r>
            <a:r>
              <a:rPr lang="ru-RU" dirty="0"/>
              <a:t> </a:t>
            </a:r>
            <a:r>
              <a:rPr lang="ru-RU" dirty="0" err="1"/>
              <a:t>жүргізеді</a:t>
            </a:r>
            <a:r>
              <a:rPr lang="ru-RU" dirty="0"/>
              <a:t>. </a:t>
            </a:r>
            <a:r>
              <a:rPr lang="ru-RU" dirty="0" err="1"/>
              <a:t>Жасушалардың</a:t>
            </a:r>
            <a:r>
              <a:rPr lang="ru-RU" dirty="0"/>
              <a:t> </a:t>
            </a:r>
            <a:r>
              <a:rPr lang="ru-RU" dirty="0" err="1"/>
              <a:t>морфологиялық</a:t>
            </a:r>
            <a:r>
              <a:rPr lang="ru-RU" dirty="0"/>
              <a:t> </a:t>
            </a:r>
            <a:r>
              <a:rPr lang="ru-RU" dirty="0" err="1"/>
              <a:t>өзгерістерін</a:t>
            </a:r>
            <a:r>
              <a:rPr lang="ru-RU" dirty="0"/>
              <a:t> </a:t>
            </a:r>
            <a:r>
              <a:rPr lang="ru-RU" dirty="0" err="1"/>
              <a:t>биоматериалмен</a:t>
            </a:r>
            <a:r>
              <a:rPr lang="ru-RU" dirty="0"/>
              <a:t> </a:t>
            </a:r>
            <a:r>
              <a:rPr lang="ru-RU" dirty="0" err="1"/>
              <a:t>байланысқа</a:t>
            </a:r>
            <a:r>
              <a:rPr lang="ru-RU" dirty="0"/>
              <a:t> </a:t>
            </a:r>
            <a:r>
              <a:rPr lang="ru-RU" dirty="0" err="1"/>
              <a:t>жауап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терең</a:t>
            </a:r>
            <a:r>
              <a:rPr lang="ru-RU" dirty="0"/>
              <a:t> </a:t>
            </a:r>
            <a:r>
              <a:rPr lang="ru-RU" dirty="0" err="1"/>
              <a:t>түсіну</a:t>
            </a:r>
            <a:r>
              <a:rPr lang="ru-RU" dirty="0"/>
              <a:t> </a:t>
            </a:r>
            <a:r>
              <a:rPr lang="ru-RU" dirty="0" err="1"/>
              <a:t>клеткалық</a:t>
            </a:r>
            <a:r>
              <a:rPr lang="ru-RU" dirty="0"/>
              <a:t> </a:t>
            </a:r>
            <a:r>
              <a:rPr lang="ru-RU" dirty="0" err="1"/>
              <a:t>цитоскелетті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ядроны</a:t>
            </a:r>
            <a:r>
              <a:rPr lang="ru-RU" dirty="0"/>
              <a:t> </a:t>
            </a:r>
            <a:r>
              <a:rPr lang="ru-RU" dirty="0" err="1"/>
              <a:t>бояу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флуоресцентті</a:t>
            </a:r>
            <a:r>
              <a:rPr lang="ru-RU" dirty="0"/>
              <a:t> </a:t>
            </a:r>
            <a:r>
              <a:rPr lang="ru-RU" dirty="0" err="1" smtClean="0"/>
              <a:t>микроскопияны</a:t>
            </a:r>
            <a:r>
              <a:rPr lang="ru-RU" dirty="0" smtClean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алынуы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ru-RU" dirty="0" err="1"/>
              <a:t>Бұдан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, </a:t>
            </a:r>
            <a:r>
              <a:rPr lang="ru-RU" dirty="0" err="1"/>
              <a:t>одан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сканерлеуші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трансмиссиялық</a:t>
            </a:r>
            <a:r>
              <a:rPr lang="ru-RU" dirty="0"/>
              <a:t> </a:t>
            </a:r>
            <a:r>
              <a:rPr lang="ru-RU" dirty="0" err="1"/>
              <a:t>электрондық</a:t>
            </a:r>
            <a:r>
              <a:rPr lang="ru-RU" dirty="0"/>
              <a:t> микроскопия </a:t>
            </a:r>
            <a:r>
              <a:rPr lang="ru-RU" dirty="0" err="1"/>
              <a:t>пайдаланылуы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6185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1859340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Цитоуыттылықты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бағалаудағы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негізгі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көрсеткіш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тірі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жасушаларды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сандық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бағалау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сондай-ақ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тірі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жасушалар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санының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өлгендерге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арақатынасын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анықтау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болып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табылады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Жасушалардың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өміршеңдігін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сандық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бағалау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бояуларды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пайдалана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отырып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жүргізілуі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мүмкін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Бұл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тесттер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белгілі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бір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бояғыштарды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сіңіру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сақтау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тірі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жасушалардың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қабілетіне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негізделген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Бояғыштың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саны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спектрофотометриялық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өлшенуі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мүмкін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кейіннен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тірі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жасушалар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құрылған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стандартты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калибрлеу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қисығын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жасап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баға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беруге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болады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3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9531" y="1582341"/>
            <a:ext cx="93007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Материалда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өсіру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физиологиялық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жағдайлармен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салыстырғанда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жасушалардың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пролиферативті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белсенділігінің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төмендеуіне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әкелуі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мүмкін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Мұндай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жағдайда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жасушалардың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пролиферативті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белсенділігін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бағалау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биоматериалдың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биосәйкестілік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қасиеттерін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сипаттау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өте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маңызды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тест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болып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табылады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Жасушалардың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пролиферациясын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бағалау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кезінде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материалда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өсіруден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кейін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келесі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әдістерді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қолдануға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болады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1) ДНК-гендер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экспрессиясын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бағалау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микрочипирлеу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бұл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материалда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30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сағаттан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кейін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жасушалардан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мРНК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бөліп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алуды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жүргізеді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); </a:t>
            </a:r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2)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Нақты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уақытта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полимеразды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тізбекті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реакция (ПТР); </a:t>
            </a:r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иммунофлуоресценция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8056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04241" y="257294"/>
            <a:ext cx="18171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Апоптоз</a:t>
            </a:r>
            <a:r>
              <a:rPr lang="ru-RU" dirty="0"/>
              <a:t>/некроз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30286" y="626626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Апоптозға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түскен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немесе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биоматериалмен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жанасқаннан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кейін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қайтыс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болған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жасушалардың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саны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цитоуыттылықты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бағалаудың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негізгі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критерийлерінің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бірі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болып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табылады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Жасушаларды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визуализациялау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микроскопияның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әртүрлі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түрлері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арқылы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да,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үлгінің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бетінен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алынған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жасушалардың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суспензиясының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ағынды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лазерлік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цитометриясы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арқылы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да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анықталуы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мүмкін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dirty="0" err="1"/>
              <a:t>Апоптозды</a:t>
            </a:r>
            <a:r>
              <a:rPr lang="ru-RU" dirty="0"/>
              <a:t> </a:t>
            </a:r>
            <a:r>
              <a:rPr lang="ru-RU" dirty="0" err="1"/>
              <a:t>зерттеудің</a:t>
            </a:r>
            <a:r>
              <a:rPr lang="ru-RU" dirty="0"/>
              <a:t> </a:t>
            </a:r>
            <a:r>
              <a:rPr lang="ru-RU" dirty="0" err="1"/>
              <a:t>әмбебап</a:t>
            </a:r>
            <a:r>
              <a:rPr lang="ru-RU" dirty="0"/>
              <a:t> </a:t>
            </a:r>
            <a:r>
              <a:rPr lang="ru-RU" dirty="0" err="1"/>
              <a:t>әдістерінің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 </a:t>
            </a:r>
            <a:r>
              <a:rPr lang="ru-RU" dirty="0" err="1"/>
              <a:t>жасушалардың</a:t>
            </a:r>
            <a:r>
              <a:rPr lang="ru-RU" dirty="0"/>
              <a:t> </a:t>
            </a:r>
            <a:r>
              <a:rPr lang="ru-RU" dirty="0" err="1"/>
              <a:t>плазмалық</a:t>
            </a:r>
            <a:r>
              <a:rPr lang="ru-RU" dirty="0"/>
              <a:t> </a:t>
            </a:r>
            <a:r>
              <a:rPr lang="ru-RU" dirty="0" err="1"/>
              <a:t>мембранасының</a:t>
            </a:r>
            <a:r>
              <a:rPr lang="ru-RU" dirty="0"/>
              <a:t> </a:t>
            </a:r>
            <a:r>
              <a:rPr lang="ru-RU" dirty="0" err="1"/>
              <a:t>липидті</a:t>
            </a:r>
            <a:r>
              <a:rPr lang="ru-RU" dirty="0"/>
              <a:t> </a:t>
            </a:r>
            <a:r>
              <a:rPr lang="ru-RU" dirty="0" err="1"/>
              <a:t>құрамын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. </a:t>
            </a:r>
            <a:r>
              <a:rPr lang="ru-RU" dirty="0" err="1"/>
              <a:t>Жасушаның</a:t>
            </a:r>
            <a:r>
              <a:rPr lang="ru-RU" dirty="0"/>
              <a:t> </a:t>
            </a:r>
            <a:r>
              <a:rPr lang="ru-RU" dirty="0" err="1"/>
              <a:t>ішіндегі</a:t>
            </a:r>
            <a:r>
              <a:rPr lang="ru-RU" dirty="0"/>
              <a:t> АТФ </a:t>
            </a:r>
            <a:r>
              <a:rPr lang="ru-RU" dirty="0" err="1"/>
              <a:t>концентрациясының</a:t>
            </a:r>
            <a:r>
              <a:rPr lang="ru-RU" dirty="0"/>
              <a:t> </a:t>
            </a:r>
            <a:r>
              <a:rPr lang="ru-RU" dirty="0" err="1"/>
              <a:t>төмендеуімен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апоптозды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қосу</a:t>
            </a:r>
            <a:r>
              <a:rPr lang="ru-RU" dirty="0"/>
              <a:t> </a:t>
            </a:r>
            <a:r>
              <a:rPr lang="ru-RU" dirty="0" err="1"/>
              <a:t>жасушаішілік</a:t>
            </a:r>
            <a:r>
              <a:rPr lang="ru-RU" dirty="0"/>
              <a:t> </a:t>
            </a:r>
            <a:r>
              <a:rPr lang="ru-RU" dirty="0" err="1"/>
              <a:t>ферменттердің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спектрінің</a:t>
            </a:r>
            <a:r>
              <a:rPr lang="ru-RU" dirty="0"/>
              <a:t> </a:t>
            </a:r>
            <a:r>
              <a:rPr lang="ru-RU" dirty="0" err="1"/>
              <a:t>жұмысында</a:t>
            </a:r>
            <a:r>
              <a:rPr lang="ru-RU" dirty="0"/>
              <a:t> </a:t>
            </a:r>
            <a:r>
              <a:rPr lang="ru-RU" dirty="0" err="1"/>
              <a:t>өзгерістер</a:t>
            </a:r>
            <a:r>
              <a:rPr lang="ru-RU" dirty="0"/>
              <a:t> </a:t>
            </a:r>
            <a:r>
              <a:rPr lang="ru-RU" dirty="0" err="1"/>
              <a:t>туғызады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апоптотациялаушы</a:t>
            </a:r>
            <a:r>
              <a:rPr lang="ru-RU" dirty="0"/>
              <a:t> </a:t>
            </a:r>
            <a:r>
              <a:rPr lang="ru-RU" dirty="0" err="1"/>
              <a:t>жасушаның</a:t>
            </a:r>
            <a:r>
              <a:rPr lang="ru-RU" dirty="0"/>
              <a:t> </a:t>
            </a:r>
            <a:r>
              <a:rPr lang="ru-RU" dirty="0" err="1"/>
              <a:t>жасушалық</a:t>
            </a:r>
            <a:r>
              <a:rPr lang="ru-RU" dirty="0"/>
              <a:t> </a:t>
            </a:r>
            <a:r>
              <a:rPr lang="ru-RU" dirty="0" err="1"/>
              <a:t>мембранасы</a:t>
            </a:r>
            <a:r>
              <a:rPr lang="ru-RU" dirty="0"/>
              <a:t> </a:t>
            </a:r>
            <a:r>
              <a:rPr lang="ru-RU" dirty="0" err="1"/>
              <a:t>асимметриясының</a:t>
            </a:r>
            <a:r>
              <a:rPr lang="ru-RU" dirty="0"/>
              <a:t> </a:t>
            </a:r>
            <a:r>
              <a:rPr lang="ru-RU" dirty="0" err="1"/>
              <a:t>бұзылуына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 smtClean="0"/>
              <a:t>етеді</a:t>
            </a:r>
            <a:r>
              <a:rPr lang="ru-RU" dirty="0" smtClean="0"/>
              <a:t>. </a:t>
            </a:r>
            <a:r>
              <a:rPr lang="ru-RU" dirty="0" err="1"/>
              <a:t>Тірі</a:t>
            </a:r>
            <a:r>
              <a:rPr lang="ru-RU" dirty="0"/>
              <a:t> </a:t>
            </a:r>
            <a:r>
              <a:rPr lang="ru-RU" dirty="0" err="1"/>
              <a:t>жасушалармен</a:t>
            </a:r>
            <a:r>
              <a:rPr lang="ru-RU" dirty="0"/>
              <a:t> </a:t>
            </a:r>
            <a:r>
              <a:rPr lang="ru-RU" dirty="0" err="1"/>
              <a:t>салыстырғанда</a:t>
            </a:r>
            <a:r>
              <a:rPr lang="ru-RU" dirty="0"/>
              <a:t>, </a:t>
            </a:r>
            <a:r>
              <a:rPr lang="ru-RU" dirty="0" err="1"/>
              <a:t>апоптотикалық</a:t>
            </a:r>
            <a:r>
              <a:rPr lang="ru-RU" dirty="0"/>
              <a:t> </a:t>
            </a:r>
            <a:r>
              <a:rPr lang="ru-RU" dirty="0" err="1"/>
              <a:t>жасушалардың</a:t>
            </a:r>
            <a:r>
              <a:rPr lang="ru-RU" dirty="0"/>
              <a:t> </a:t>
            </a:r>
            <a:r>
              <a:rPr lang="ru-RU" dirty="0" err="1"/>
              <a:t>мембранасының</a:t>
            </a:r>
            <a:r>
              <a:rPr lang="ru-RU" dirty="0"/>
              <a:t> </a:t>
            </a:r>
            <a:r>
              <a:rPr lang="ru-RU" dirty="0" err="1"/>
              <a:t>беттік</a:t>
            </a:r>
            <a:r>
              <a:rPr lang="ru-RU" dirty="0"/>
              <a:t> </a:t>
            </a:r>
            <a:r>
              <a:rPr lang="ru-RU" dirty="0" err="1"/>
              <a:t>қабатында</a:t>
            </a:r>
            <a:r>
              <a:rPr lang="ru-RU" dirty="0"/>
              <a:t> </a:t>
            </a:r>
            <a:r>
              <a:rPr lang="ru-RU" dirty="0" err="1"/>
              <a:t>фосфатидилсерин</a:t>
            </a:r>
            <a:r>
              <a:rPr lang="ru-RU" dirty="0"/>
              <a:t> </a:t>
            </a:r>
            <a:r>
              <a:rPr lang="ru-RU" dirty="0" err="1"/>
              <a:t>молекулалары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 smtClean="0"/>
              <a:t>болады</a:t>
            </a:r>
            <a:r>
              <a:rPr lang="ru-RU" dirty="0" smtClean="0"/>
              <a:t>. Осы </a:t>
            </a:r>
            <a:r>
              <a:rPr lang="ru-RU" dirty="0" err="1"/>
              <a:t>фосфатидилсерин</a:t>
            </a:r>
            <a:r>
              <a:rPr lang="ru-RU" dirty="0"/>
              <a:t> </a:t>
            </a:r>
            <a:r>
              <a:rPr lang="ru-RU" dirty="0" err="1" smtClean="0"/>
              <a:t>молекулаларын</a:t>
            </a:r>
            <a:r>
              <a:rPr lang="ru-RU" dirty="0" smtClean="0"/>
              <a:t> </a:t>
            </a:r>
            <a:r>
              <a:rPr lang="ru-RU" dirty="0" err="1" smtClean="0"/>
              <a:t>бояу</a:t>
            </a:r>
            <a:r>
              <a:rPr lang="ru-RU" dirty="0" smtClean="0"/>
              <a:t> </a:t>
            </a:r>
            <a:r>
              <a:rPr lang="ru-RU" dirty="0" err="1" smtClean="0"/>
              <a:t>арқылы</a:t>
            </a:r>
            <a:r>
              <a:rPr lang="ru-RU" dirty="0" smtClean="0"/>
              <a:t> </a:t>
            </a:r>
            <a:r>
              <a:rPr lang="ru-RU" dirty="0" err="1" smtClean="0"/>
              <a:t>анықтауға</a:t>
            </a:r>
            <a:r>
              <a:rPr lang="ru-RU" dirty="0" smtClean="0"/>
              <a:t> </a:t>
            </a:r>
            <a:r>
              <a:rPr lang="ru-RU" dirty="0" err="1" smtClean="0"/>
              <a:t>болады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5879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80743" y="353088"/>
            <a:ext cx="2071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Клеточная адгезия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1851" y="889844"/>
            <a:ext cx="848214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Материалдың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цитоуыттылығы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алынып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тасталғаннан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кейін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жасушаларды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биоматериалмен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қоса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дақылдап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адгезияны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бағалауға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болады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Биоматериалдардың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табиғаты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мен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функциясына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байланысты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бетіндегі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жасушалардың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адгезиясы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жағымсыз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әсер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етуі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мүмкін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Химизм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сулану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беттің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энергиясы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топография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сияқты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биоматериал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бетінің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сипаттамалары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адгезияда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маңызды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рөл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атқарады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Сандық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адгезия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жарық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сканерлейтін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электрондық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микроскопияны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жүргізгеннен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кейін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алынған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суреттерді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зерттеу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арқылы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бағалануы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мүмкін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Балама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ретінде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цитоуыттылықты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бағалау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кезінде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қолданылатын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спектрофотометриялық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талдау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әдістері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қолданылуы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мүмкін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 </a:t>
            </a:r>
            <a:r>
              <a:rPr lang="ru-RU" dirty="0" err="1"/>
              <a:t>клеткалық</a:t>
            </a:r>
            <a:r>
              <a:rPr lang="ru-RU" dirty="0"/>
              <a:t> адгезия </a:t>
            </a:r>
            <a:r>
              <a:rPr lang="ru-RU" dirty="0" err="1"/>
              <a:t>тұрғысынан</a:t>
            </a:r>
            <a:r>
              <a:rPr lang="ru-RU" dirty="0"/>
              <a:t> </a:t>
            </a:r>
            <a:r>
              <a:rPr lang="ru-RU" dirty="0" err="1"/>
              <a:t>материалдардың</a:t>
            </a:r>
            <a:r>
              <a:rPr lang="ru-RU" dirty="0"/>
              <a:t> </a:t>
            </a:r>
            <a:r>
              <a:rPr lang="ru-RU" dirty="0" err="1" smtClean="0"/>
              <a:t>биосәйкестігін</a:t>
            </a:r>
            <a:r>
              <a:rPr lang="ru-RU" dirty="0" smtClean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 smtClean="0"/>
              <a:t>флуоресцентті</a:t>
            </a:r>
            <a:r>
              <a:rPr lang="ru-RU" dirty="0" smtClean="0"/>
              <a:t> </a:t>
            </a:r>
            <a:r>
              <a:rPr lang="ru-RU" dirty="0" err="1"/>
              <a:t>агентпен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иммундық</a:t>
            </a:r>
            <a:r>
              <a:rPr lang="ru-RU" dirty="0"/>
              <a:t> </a:t>
            </a:r>
            <a:r>
              <a:rPr lang="ru-RU" dirty="0" err="1"/>
              <a:t>реакцияларды</a:t>
            </a:r>
            <a:r>
              <a:rPr lang="ru-RU" dirty="0"/>
              <a:t> </a:t>
            </a:r>
            <a:r>
              <a:rPr lang="ru-RU" dirty="0" err="1"/>
              <a:t>қолдануға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адгезия </a:t>
            </a:r>
            <a:r>
              <a:rPr lang="ru-RU" dirty="0" err="1"/>
              <a:t>орнында</a:t>
            </a:r>
            <a:r>
              <a:rPr lang="ru-RU" dirty="0"/>
              <a:t> </a:t>
            </a:r>
            <a:r>
              <a:rPr lang="ru-RU" dirty="0" err="1"/>
              <a:t>жасушаны</a:t>
            </a:r>
            <a:r>
              <a:rPr lang="ru-RU" dirty="0"/>
              <a:t> </a:t>
            </a:r>
            <a:r>
              <a:rPr lang="ru-RU" dirty="0" err="1"/>
              <a:t>тікелей</a:t>
            </a:r>
            <a:r>
              <a:rPr lang="ru-RU" dirty="0"/>
              <a:t> </a:t>
            </a:r>
            <a:r>
              <a:rPr lang="ru-RU" dirty="0" err="1"/>
              <a:t>зерттеуге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 smtClean="0"/>
              <a:t>беретін</a:t>
            </a:r>
            <a:r>
              <a:rPr lang="ru-RU" dirty="0" smtClean="0"/>
              <a:t> </a:t>
            </a:r>
            <a:r>
              <a:rPr lang="ru-RU" dirty="0" err="1" smtClean="0"/>
              <a:t>әдістер</a:t>
            </a:r>
            <a:r>
              <a:rPr lang="ru-RU" dirty="0" smtClean="0"/>
              <a:t> </a:t>
            </a:r>
            <a:r>
              <a:rPr lang="ru-RU" dirty="0" err="1" smtClean="0"/>
              <a:t>қолданылады</a:t>
            </a:r>
            <a:r>
              <a:rPr lang="ru-RU" dirty="0" smtClean="0"/>
              <a:t>. </a:t>
            </a:r>
            <a:r>
              <a:rPr lang="ru-RU" dirty="0" err="1"/>
              <a:t>Материалдардағы</a:t>
            </a:r>
            <a:r>
              <a:rPr lang="ru-RU" dirty="0"/>
              <a:t> </a:t>
            </a:r>
            <a:r>
              <a:rPr lang="ru-RU" dirty="0" err="1"/>
              <a:t>адгезиядан</a:t>
            </a:r>
            <a:r>
              <a:rPr lang="ru-RU" dirty="0"/>
              <a:t> </a:t>
            </a:r>
            <a:r>
              <a:rPr lang="ru-RU" dirty="0" err="1"/>
              <a:t>кейінгі</a:t>
            </a:r>
            <a:r>
              <a:rPr lang="ru-RU" dirty="0"/>
              <a:t> </a:t>
            </a:r>
            <a:r>
              <a:rPr lang="ru-RU" dirty="0" err="1"/>
              <a:t>жасушалар</a:t>
            </a:r>
            <a:r>
              <a:rPr lang="ru-RU" dirty="0"/>
              <a:t> </a:t>
            </a:r>
            <a:r>
              <a:rPr lang="ru-RU" dirty="0" err="1"/>
              <a:t>морфологиясының</a:t>
            </a:r>
            <a:r>
              <a:rPr lang="ru-RU" dirty="0"/>
              <a:t> </a:t>
            </a:r>
            <a:r>
              <a:rPr lang="ru-RU" dirty="0" err="1"/>
              <a:t>өзгеруін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оптикалық</a:t>
            </a:r>
            <a:r>
              <a:rPr lang="ru-RU" dirty="0"/>
              <a:t> </a:t>
            </a:r>
            <a:r>
              <a:rPr lang="ru-RU" dirty="0" err="1"/>
              <a:t>әдістердің</a:t>
            </a:r>
            <a:r>
              <a:rPr lang="ru-RU" dirty="0"/>
              <a:t> </a:t>
            </a:r>
            <a:r>
              <a:rPr lang="ru-RU" dirty="0" err="1"/>
              <a:t>көмегімен</a:t>
            </a:r>
            <a:r>
              <a:rPr lang="ru-RU" dirty="0"/>
              <a:t> </a:t>
            </a:r>
            <a:r>
              <a:rPr lang="ru-RU" dirty="0" err="1"/>
              <a:t>зерттеуге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: </a:t>
            </a:r>
            <a:r>
              <a:rPr lang="ru-RU" dirty="0" err="1"/>
              <a:t>фазалық</a:t>
            </a:r>
            <a:r>
              <a:rPr lang="ru-RU" dirty="0"/>
              <a:t> контраст </a:t>
            </a:r>
            <a:r>
              <a:rPr lang="ru-RU" dirty="0" err="1"/>
              <a:t>микроскопиясы</a:t>
            </a:r>
            <a:r>
              <a:rPr lang="ru-RU" dirty="0"/>
              <a:t>, </a:t>
            </a:r>
            <a:r>
              <a:rPr lang="ru-RU" dirty="0" err="1"/>
              <a:t>автоэмиссиялық</a:t>
            </a:r>
            <a:r>
              <a:rPr lang="ru-RU" dirty="0"/>
              <a:t> </a:t>
            </a:r>
            <a:r>
              <a:rPr lang="ru-RU" dirty="0" err="1"/>
              <a:t>электронды</a:t>
            </a:r>
            <a:r>
              <a:rPr lang="ru-RU" dirty="0"/>
              <a:t> микроскопия, </a:t>
            </a:r>
            <a:r>
              <a:rPr lang="ru-RU" dirty="0" err="1"/>
              <a:t>конфокальды</a:t>
            </a:r>
            <a:r>
              <a:rPr lang="ru-RU" dirty="0"/>
              <a:t> микроскопия.</a:t>
            </a:r>
          </a:p>
        </p:txBody>
      </p:sp>
    </p:spTree>
    <p:extLst>
      <p:ext uri="{BB962C8B-B14F-4D97-AF65-F5344CB8AC3E}">
        <p14:creationId xmlns:p14="http://schemas.microsoft.com/office/powerpoint/2010/main" val="423996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56469" y="283420"/>
            <a:ext cx="55956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Генотоксичность</a:t>
            </a:r>
            <a:r>
              <a:rPr lang="ru-RU" dirty="0" smtClean="0"/>
              <a:t> (</a:t>
            </a:r>
            <a:r>
              <a:rPr lang="ru-RU" dirty="0" err="1" smtClean="0"/>
              <a:t>генетикалық</a:t>
            </a:r>
            <a:r>
              <a:rPr lang="ru-RU" dirty="0" smtClean="0"/>
              <a:t> </a:t>
            </a:r>
            <a:r>
              <a:rPr lang="ru-RU" dirty="0" err="1" smtClean="0"/>
              <a:t>материалға</a:t>
            </a:r>
            <a:r>
              <a:rPr lang="ru-RU" dirty="0" smtClean="0"/>
              <a:t> </a:t>
            </a:r>
            <a:r>
              <a:rPr lang="ru-RU" dirty="0" err="1" smtClean="0"/>
              <a:t>уыттылығы</a:t>
            </a:r>
            <a:r>
              <a:rPr lang="ru-RU" dirty="0"/>
              <a:t>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1286" t="27936" r="31286" b="48191"/>
          <a:stretch/>
        </p:blipFill>
        <p:spPr>
          <a:xfrm>
            <a:off x="2368731" y="2998826"/>
            <a:ext cx="7053943" cy="364018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66948" y="1118443"/>
            <a:ext cx="79335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Материал  ДНК </a:t>
            </a:r>
            <a:r>
              <a:rPr lang="ru-RU" dirty="0" err="1" smtClean="0"/>
              <a:t>нын</a:t>
            </a:r>
            <a:r>
              <a:rPr lang="ru-RU" dirty="0" smtClean="0"/>
              <a:t> </a:t>
            </a:r>
            <a:r>
              <a:rPr lang="ru-RU" dirty="0" err="1" smtClean="0"/>
              <a:t>алғашқы</a:t>
            </a:r>
            <a:r>
              <a:rPr lang="ru-RU" dirty="0" smtClean="0"/>
              <a:t> </a:t>
            </a:r>
            <a:r>
              <a:rPr lang="ru-RU" dirty="0" err="1" smtClean="0"/>
              <a:t>зақымдануларын</a:t>
            </a:r>
            <a:r>
              <a:rPr lang="ru-RU" dirty="0" smtClean="0"/>
              <a:t> </a:t>
            </a:r>
            <a:r>
              <a:rPr lang="ru-RU" dirty="0" err="1" smtClean="0"/>
              <a:t>туғызса</a:t>
            </a:r>
            <a:r>
              <a:rPr lang="ru-RU" dirty="0" smtClean="0"/>
              <a:t> </a:t>
            </a:r>
            <a:r>
              <a:rPr lang="ru-RU" dirty="0" err="1" smtClean="0"/>
              <a:t>мутагенді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есептеледі</a:t>
            </a:r>
            <a:r>
              <a:rPr lang="ru-RU" dirty="0" smtClean="0"/>
              <a:t>, </a:t>
            </a:r>
            <a:r>
              <a:rPr lang="ru-RU" dirty="0" err="1" smtClean="0"/>
              <a:t>ядетте</a:t>
            </a:r>
            <a:r>
              <a:rPr lang="ru-RU" dirty="0" smtClean="0"/>
              <a:t> </a:t>
            </a:r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dirty="0" err="1" smtClean="0"/>
              <a:t>зақымданулар</a:t>
            </a:r>
            <a:r>
              <a:rPr lang="ru-RU" dirty="0" smtClean="0"/>
              <a:t> ДНК репарация  </a:t>
            </a:r>
            <a:r>
              <a:rPr lang="ru-RU" dirty="0" err="1" smtClean="0"/>
              <a:t>ферменттерімен</a:t>
            </a:r>
            <a:r>
              <a:rPr lang="ru-RU" dirty="0" smtClean="0"/>
              <a:t> </a:t>
            </a:r>
            <a:r>
              <a:rPr lang="ru-RU" dirty="0" err="1" smtClean="0"/>
              <a:t>қалпына</a:t>
            </a:r>
            <a:r>
              <a:rPr lang="ru-RU" dirty="0" smtClean="0"/>
              <a:t> </a:t>
            </a:r>
            <a:r>
              <a:rPr lang="ru-RU" dirty="0" err="1" smtClean="0"/>
              <a:t>келтіріледі</a:t>
            </a:r>
            <a:r>
              <a:rPr lang="ru-RU" dirty="0" smtClean="0"/>
              <a:t>. </a:t>
            </a:r>
            <a:r>
              <a:rPr lang="ru-RU" dirty="0" err="1" smtClean="0"/>
              <a:t>Кейде</a:t>
            </a:r>
            <a:r>
              <a:rPr lang="ru-RU" dirty="0" smtClean="0"/>
              <a:t> </a:t>
            </a:r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dirty="0" err="1" smtClean="0"/>
              <a:t>жүйелер</a:t>
            </a:r>
            <a:r>
              <a:rPr lang="ru-RU" dirty="0" smtClean="0"/>
              <a:t> </a:t>
            </a:r>
            <a:r>
              <a:rPr lang="ru-RU" dirty="0" err="1" smtClean="0"/>
              <a:t>жетіспей</a:t>
            </a:r>
            <a:r>
              <a:rPr lang="ru-RU" dirty="0" smtClean="0"/>
              <a:t> </a:t>
            </a:r>
            <a:r>
              <a:rPr lang="ru-RU" dirty="0" err="1" smtClean="0"/>
              <a:t>зақымданулар</a:t>
            </a:r>
            <a:r>
              <a:rPr lang="ru-RU" dirty="0" smtClean="0"/>
              <a:t> ДНК да </a:t>
            </a:r>
            <a:r>
              <a:rPr lang="ru-RU" dirty="0" err="1" smtClean="0"/>
              <a:t>сақталынып</a:t>
            </a:r>
            <a:r>
              <a:rPr lang="ru-RU" dirty="0" smtClean="0"/>
              <a:t> </a:t>
            </a:r>
            <a:r>
              <a:rPr lang="ru-RU" dirty="0" err="1" smtClean="0"/>
              <a:t>ізашар</a:t>
            </a:r>
            <a:r>
              <a:rPr lang="ru-RU" dirty="0" smtClean="0"/>
              <a:t> </a:t>
            </a:r>
            <a:r>
              <a:rPr lang="ru-RU" dirty="0" err="1" smtClean="0"/>
              <a:t>клеткаларға</a:t>
            </a:r>
            <a:r>
              <a:rPr lang="ru-RU" dirty="0" smtClean="0"/>
              <a:t> (клетки-предшественники) </a:t>
            </a:r>
            <a:r>
              <a:rPr lang="ru-RU" dirty="0" err="1" smtClean="0"/>
              <a:t>беріліп</a:t>
            </a:r>
            <a:r>
              <a:rPr lang="ru-RU" dirty="0" smtClean="0"/>
              <a:t> </a:t>
            </a:r>
            <a:r>
              <a:rPr lang="ru-RU" dirty="0" err="1" smtClean="0"/>
              <a:t>мутацияларға</a:t>
            </a:r>
            <a:r>
              <a:rPr lang="ru-RU" dirty="0" smtClean="0"/>
              <a:t> </a:t>
            </a:r>
            <a:r>
              <a:rPr lang="ru-RU" dirty="0" err="1" smtClean="0"/>
              <a:t>айналады</a:t>
            </a:r>
            <a:r>
              <a:rPr lang="ru-RU" dirty="0" smtClean="0"/>
              <a:t>. </a:t>
            </a:r>
            <a:r>
              <a:rPr lang="ru-RU" dirty="0" err="1" smtClean="0"/>
              <a:t>Биоматериалдың</a:t>
            </a:r>
            <a:r>
              <a:rPr lang="ru-RU" dirty="0" smtClean="0"/>
              <a:t> </a:t>
            </a:r>
            <a:r>
              <a:rPr lang="ru-RU" dirty="0" err="1" smtClean="0"/>
              <a:t>мутагенділік</a:t>
            </a:r>
            <a:r>
              <a:rPr lang="ru-RU" dirty="0" smtClean="0"/>
              <a:t> </a:t>
            </a:r>
            <a:r>
              <a:rPr lang="ru-RU" dirty="0" err="1" smtClean="0"/>
              <a:t>бағалау</a:t>
            </a:r>
            <a:r>
              <a:rPr lang="ru-RU" dirty="0" smtClean="0"/>
              <a:t> </a:t>
            </a:r>
            <a:r>
              <a:rPr lang="ru-RU" dirty="0" err="1" smtClean="0"/>
              <a:t>әдістемесі</a:t>
            </a:r>
            <a:r>
              <a:rPr lang="ru-RU" dirty="0" smtClean="0"/>
              <a:t>   ISO 10993-3 стандарты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жасалынып</a:t>
            </a:r>
            <a:r>
              <a:rPr lang="ru-RU" dirty="0" smtClean="0"/>
              <a:t> </a:t>
            </a:r>
            <a:r>
              <a:rPr lang="ru-RU" dirty="0" err="1" smtClean="0"/>
              <a:t>таблицада</a:t>
            </a:r>
            <a:r>
              <a:rPr lang="ru-RU" dirty="0" smtClean="0"/>
              <a:t> </a:t>
            </a:r>
            <a:r>
              <a:rPr lang="ru-RU" dirty="0" err="1" smtClean="0"/>
              <a:t>корсетілген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0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1604" y="231169"/>
            <a:ext cx="3920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Тотығу</a:t>
            </a:r>
            <a:r>
              <a:rPr lang="ru-RU" b="1" dirty="0" smtClean="0"/>
              <a:t> стресс </a:t>
            </a:r>
            <a:r>
              <a:rPr lang="ru-RU" dirty="0" smtClean="0"/>
              <a:t>(Окислительный стресс)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99064" y="1001094"/>
            <a:ext cx="765483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Металл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иондары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сондай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—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олар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индукциялайтын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еркін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радикалдар-оттегінің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белсенді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түрлері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биоматериалда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өсіру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кезінде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жасушалардағы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тотығу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стрессінің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себептері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болуы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мүмкін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Биоматериалда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жасушаларды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өсіруден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кейін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тотығу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стрессін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бағалау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келесі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әдістерді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қолдануға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болады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dirty="0" err="1" smtClean="0"/>
              <a:t>Супероксиддисмутаза</a:t>
            </a:r>
            <a:r>
              <a:rPr lang="ru-RU" dirty="0" smtClean="0"/>
              <a:t>, </a:t>
            </a:r>
            <a:r>
              <a:rPr lang="ru-RU" dirty="0" err="1"/>
              <a:t>пероксидаза</a:t>
            </a:r>
            <a:r>
              <a:rPr lang="ru-RU" dirty="0"/>
              <a:t> </a:t>
            </a:r>
            <a:r>
              <a:rPr lang="ru-RU" dirty="0" err="1"/>
              <a:t>глутатионын</a:t>
            </a:r>
            <a:r>
              <a:rPr lang="ru-RU" dirty="0"/>
              <a:t>, </a:t>
            </a:r>
            <a:r>
              <a:rPr lang="ru-RU" dirty="0" err="1"/>
              <a:t>глутатион</a:t>
            </a:r>
            <a:r>
              <a:rPr lang="ru-RU" dirty="0"/>
              <a:t>-</a:t>
            </a:r>
            <a:r>
              <a:rPr lang="en-US" dirty="0"/>
              <a:t>S-</a:t>
            </a:r>
            <a:r>
              <a:rPr lang="ru-RU" dirty="0" err="1"/>
              <a:t>редуктаза</a:t>
            </a:r>
            <a:r>
              <a:rPr lang="ru-RU" dirty="0"/>
              <a:t>, </a:t>
            </a:r>
            <a:r>
              <a:rPr lang="ru-RU" dirty="0" err="1"/>
              <a:t>жылу</a:t>
            </a:r>
            <a:r>
              <a:rPr lang="ru-RU" dirty="0"/>
              <a:t> шок </a:t>
            </a:r>
            <a:r>
              <a:rPr lang="ru-RU" dirty="0" err="1"/>
              <a:t>ақуыздарын</a:t>
            </a:r>
            <a:r>
              <a:rPr lang="ru-RU" dirty="0"/>
              <a:t>, </a:t>
            </a:r>
            <a:r>
              <a:rPr lang="ru-RU" dirty="0" smtClean="0"/>
              <a:t>гемоксигеназа-1 </a:t>
            </a:r>
            <a:r>
              <a:rPr lang="ru-RU" dirty="0" err="1"/>
              <a:t>гендерінің</a:t>
            </a:r>
            <a:r>
              <a:rPr lang="ru-RU" dirty="0"/>
              <a:t> </a:t>
            </a:r>
            <a:r>
              <a:rPr lang="ru-RU" dirty="0" err="1" smtClean="0"/>
              <a:t>экспрессиясын</a:t>
            </a:r>
            <a:r>
              <a:rPr lang="ru-RU" dirty="0" smtClean="0"/>
              <a:t> </a:t>
            </a:r>
            <a:r>
              <a:rPr lang="ru-RU" dirty="0" err="1" smtClean="0"/>
              <a:t>бағалау</a:t>
            </a:r>
            <a:r>
              <a:rPr lang="ru-RU" dirty="0" smtClean="0"/>
              <a:t> </a:t>
            </a:r>
            <a:r>
              <a:rPr lang="ru-RU" dirty="0" err="1"/>
              <a:t>үшін</a:t>
            </a:r>
            <a:r>
              <a:rPr lang="ru-RU" dirty="0"/>
              <a:t> ДНК-</a:t>
            </a:r>
            <a:r>
              <a:rPr lang="ru-RU" dirty="0" err="1" smtClean="0"/>
              <a:t>микрочипирлеу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dirty="0" err="1"/>
              <a:t>супероксиддисмутаза</a:t>
            </a:r>
            <a:r>
              <a:rPr lang="ru-RU" dirty="0"/>
              <a:t> </a:t>
            </a:r>
            <a:r>
              <a:rPr lang="ru-RU" dirty="0" err="1"/>
              <a:t>белсенділігін</a:t>
            </a:r>
            <a:r>
              <a:rPr lang="ru-RU" dirty="0"/>
              <a:t> (</a:t>
            </a:r>
            <a:r>
              <a:rPr lang="ru-RU" dirty="0" err="1"/>
              <a:t>ұлғаю</a:t>
            </a:r>
            <a:r>
              <a:rPr lang="ru-RU" dirty="0"/>
              <a:t> </a:t>
            </a:r>
            <a:r>
              <a:rPr lang="ru-RU" dirty="0" err="1"/>
              <a:t>тотығу</a:t>
            </a:r>
            <a:r>
              <a:rPr lang="ru-RU" dirty="0"/>
              <a:t> </a:t>
            </a:r>
            <a:r>
              <a:rPr lang="ru-RU" dirty="0" err="1"/>
              <a:t>стрессін</a:t>
            </a:r>
            <a:r>
              <a:rPr lang="ru-RU" dirty="0"/>
              <a:t> </a:t>
            </a:r>
            <a:r>
              <a:rPr lang="ru-RU" dirty="0" err="1"/>
              <a:t>куәландырады</a:t>
            </a:r>
            <a:r>
              <a:rPr lang="ru-RU" dirty="0"/>
              <a:t>), </a:t>
            </a:r>
            <a:r>
              <a:rPr lang="ru-RU" dirty="0" err="1"/>
              <a:t>глутатион</a:t>
            </a:r>
            <a:r>
              <a:rPr lang="ru-RU" dirty="0"/>
              <a:t> </a:t>
            </a:r>
            <a:r>
              <a:rPr lang="ru-RU" dirty="0" err="1"/>
              <a:t>санын</a:t>
            </a:r>
            <a:r>
              <a:rPr lang="ru-RU" dirty="0"/>
              <a:t> (</a:t>
            </a:r>
            <a:r>
              <a:rPr lang="ru-RU" dirty="0" err="1"/>
              <a:t>төмендеу</a:t>
            </a:r>
            <a:r>
              <a:rPr lang="ru-RU" dirty="0"/>
              <a:t> </a:t>
            </a:r>
            <a:r>
              <a:rPr lang="ru-RU" dirty="0" err="1"/>
              <a:t>тотығу</a:t>
            </a:r>
            <a:r>
              <a:rPr lang="ru-RU" dirty="0"/>
              <a:t> </a:t>
            </a:r>
            <a:r>
              <a:rPr lang="ru-RU" dirty="0" err="1"/>
              <a:t>стрессін</a:t>
            </a:r>
            <a:r>
              <a:rPr lang="ru-RU" dirty="0"/>
              <a:t> </a:t>
            </a:r>
            <a:r>
              <a:rPr lang="ru-RU" dirty="0" err="1"/>
              <a:t>куәландырады</a:t>
            </a:r>
            <a:r>
              <a:rPr lang="ru-RU" dirty="0"/>
              <a:t>), бос </a:t>
            </a:r>
            <a:r>
              <a:rPr lang="ru-RU" dirty="0" err="1"/>
              <a:t>радикалдардың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болуын</a:t>
            </a:r>
            <a:r>
              <a:rPr lang="ru-RU" dirty="0"/>
              <a:t> (</a:t>
            </a:r>
            <a:r>
              <a:rPr lang="ru-RU" dirty="0" err="1"/>
              <a:t>ұлғаю</a:t>
            </a:r>
            <a:r>
              <a:rPr lang="ru-RU" dirty="0"/>
              <a:t> </a:t>
            </a:r>
            <a:r>
              <a:rPr lang="ru-RU" dirty="0" err="1"/>
              <a:t>тотығу</a:t>
            </a:r>
            <a:r>
              <a:rPr lang="ru-RU" dirty="0"/>
              <a:t> </a:t>
            </a:r>
            <a:r>
              <a:rPr lang="ru-RU" dirty="0" err="1"/>
              <a:t>стрессін</a:t>
            </a:r>
            <a:r>
              <a:rPr lang="ru-RU" dirty="0"/>
              <a:t> </a:t>
            </a:r>
            <a:r>
              <a:rPr lang="ru-RU" dirty="0" err="1"/>
              <a:t>куәландырады</a:t>
            </a:r>
            <a:r>
              <a:rPr lang="ru-RU" dirty="0"/>
              <a:t>) </a:t>
            </a:r>
            <a:r>
              <a:rPr lang="ru-RU" dirty="0" err="1"/>
              <a:t>бағалау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dirty="0" err="1"/>
              <a:t>гемоксигеназаның</a:t>
            </a:r>
            <a:r>
              <a:rPr lang="ru-RU" dirty="0"/>
              <a:t> </a:t>
            </a:r>
            <a:r>
              <a:rPr lang="ru-RU" dirty="0" err="1"/>
              <a:t>деңгейін</a:t>
            </a:r>
            <a:r>
              <a:rPr lang="ru-RU" dirty="0"/>
              <a:t> </a:t>
            </a:r>
            <a:r>
              <a:rPr lang="ru-RU" dirty="0" err="1" smtClean="0"/>
              <a:t>бағалау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иммуноферменттік</a:t>
            </a:r>
            <a:r>
              <a:rPr lang="ru-RU" dirty="0" smtClean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 smtClean="0"/>
              <a:t>әдісімен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4203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12672" y="274711"/>
            <a:ext cx="25223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Клеткалар</a:t>
            </a:r>
            <a:r>
              <a:rPr lang="ru-RU" b="1" dirty="0" smtClean="0"/>
              <a:t> </a:t>
            </a:r>
            <a:r>
              <a:rPr lang="ru-RU" b="1" dirty="0" err="1" smtClean="0"/>
              <a:t>миграциясы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32411" y="1079472"/>
            <a:ext cx="897853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Миграция клеток при контакте с материалом или продуктами его деградации демонстрирует иммуногенность и </a:t>
            </a:r>
            <a:r>
              <a:rPr lang="ru-RU" dirty="0" err="1"/>
              <a:t>хемотактический</a:t>
            </a:r>
            <a:r>
              <a:rPr lang="ru-RU" dirty="0"/>
              <a:t> потенциал используемого материала. Эти свойства также являются важной характеристикой </a:t>
            </a:r>
            <a:r>
              <a:rPr lang="ru-RU" dirty="0" err="1"/>
              <a:t>биосовместимости</a:t>
            </a:r>
            <a:r>
              <a:rPr lang="ru-RU" dirty="0"/>
              <a:t>. Поэтому оценка миграционной активности различных клеток после культивирования в присутствии биоматериалов представляет все больший </a:t>
            </a:r>
            <a:r>
              <a:rPr lang="ru-RU" dirty="0" smtClean="0"/>
              <a:t>интерес </a:t>
            </a:r>
            <a:r>
              <a:rPr lang="ru-RU" dirty="0" err="1" smtClean="0"/>
              <a:t>Биоматериалмен</a:t>
            </a:r>
            <a:r>
              <a:rPr lang="ru-RU" dirty="0" smtClean="0"/>
              <a:t> </a:t>
            </a:r>
            <a:r>
              <a:rPr lang="ru-RU" dirty="0" err="1" smtClean="0"/>
              <a:t>жасушалар</a:t>
            </a:r>
            <a:r>
              <a:rPr lang="ru-RU" dirty="0" smtClean="0"/>
              <a:t> </a:t>
            </a:r>
            <a:r>
              <a:rPr lang="ru-RU" dirty="0" err="1" smtClean="0"/>
              <a:t>арасындағы</a:t>
            </a:r>
            <a:r>
              <a:rPr lang="ru-RU" dirty="0" smtClean="0"/>
              <a:t> контакт </a:t>
            </a:r>
            <a:r>
              <a:rPr lang="ru-RU" dirty="0" err="1" smtClean="0"/>
              <a:t>кезінде</a:t>
            </a:r>
            <a:r>
              <a:rPr lang="ru-RU" dirty="0" smtClean="0"/>
              <a:t> </a:t>
            </a:r>
            <a:r>
              <a:rPr lang="ru-RU" dirty="0" err="1" smtClean="0"/>
              <a:t>жасуша</a:t>
            </a:r>
            <a:r>
              <a:rPr lang="ru-RU" dirty="0" smtClean="0"/>
              <a:t> </a:t>
            </a:r>
            <a:r>
              <a:rPr lang="ru-RU" dirty="0" err="1" smtClean="0"/>
              <a:t>миграциясы</a:t>
            </a:r>
            <a:r>
              <a:rPr lang="ru-RU" dirty="0" smtClean="0"/>
              <a:t> </a:t>
            </a:r>
            <a:r>
              <a:rPr lang="ru-RU" dirty="0" err="1" smtClean="0"/>
              <a:t>материалдың</a:t>
            </a:r>
            <a:r>
              <a:rPr lang="ru-RU" dirty="0" smtClean="0"/>
              <a:t> </a:t>
            </a:r>
            <a:r>
              <a:rPr lang="ru-RU" dirty="0" err="1" smtClean="0"/>
              <a:t>иммуногенділігімен</a:t>
            </a:r>
            <a:r>
              <a:rPr lang="ru-RU" dirty="0" smtClean="0"/>
              <a:t> </a:t>
            </a:r>
            <a:r>
              <a:rPr lang="ru-RU" dirty="0" err="1" smtClean="0"/>
              <a:t>хемотактикалық</a:t>
            </a:r>
            <a:r>
              <a:rPr lang="ru-RU" dirty="0" smtClean="0"/>
              <a:t> </a:t>
            </a:r>
            <a:r>
              <a:rPr lang="ru-RU" dirty="0" err="1" smtClean="0"/>
              <a:t>потенциалын</a:t>
            </a:r>
            <a:r>
              <a:rPr lang="ru-RU" dirty="0" smtClean="0"/>
              <a:t> </a:t>
            </a:r>
            <a:r>
              <a:rPr lang="ru-RU" dirty="0" err="1"/>
              <a:t>көрсетеді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 smtClean="0"/>
              <a:t>қасиеттер</a:t>
            </a:r>
            <a:r>
              <a:rPr lang="ru-RU" dirty="0" smtClean="0"/>
              <a:t> </a:t>
            </a:r>
            <a:r>
              <a:rPr lang="ru-RU" dirty="0" err="1" smtClean="0"/>
              <a:t>биосәйкестіліктің</a:t>
            </a:r>
            <a:r>
              <a:rPr lang="ru-RU" dirty="0" smtClean="0"/>
              <a:t> </a:t>
            </a:r>
            <a:r>
              <a:rPr lang="ru-RU" dirty="0" err="1" smtClean="0"/>
              <a:t>маңызды</a:t>
            </a:r>
            <a:r>
              <a:rPr lang="ru-RU" dirty="0" smtClean="0"/>
              <a:t> </a:t>
            </a:r>
            <a:r>
              <a:rPr lang="ru-RU" dirty="0" err="1"/>
              <a:t>сипаттамасы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биоматериалдардың</a:t>
            </a:r>
            <a:r>
              <a:rPr lang="ru-RU" dirty="0"/>
              <a:t> </a:t>
            </a:r>
            <a:r>
              <a:rPr lang="ru-RU" dirty="0" err="1"/>
              <a:t>қатысуымен</a:t>
            </a:r>
            <a:r>
              <a:rPr lang="ru-RU" dirty="0"/>
              <a:t> </a:t>
            </a:r>
            <a:r>
              <a:rPr lang="ru-RU" dirty="0" err="1" smtClean="0"/>
              <a:t>өсірілгеннен</a:t>
            </a:r>
            <a:r>
              <a:rPr lang="ru-RU" dirty="0" smtClean="0"/>
              <a:t> 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жасушалардың</a:t>
            </a:r>
            <a:r>
              <a:rPr lang="ru-RU" dirty="0"/>
              <a:t> </a:t>
            </a:r>
            <a:r>
              <a:rPr lang="ru-RU" dirty="0" smtClean="0"/>
              <a:t>миграция </a:t>
            </a:r>
            <a:r>
              <a:rPr lang="ru-RU" dirty="0" err="1"/>
              <a:t>белсенділігін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қызығушылық</a:t>
            </a:r>
            <a:r>
              <a:rPr lang="ru-RU" dirty="0"/>
              <a:t> </a:t>
            </a:r>
            <a:r>
              <a:rPr lang="ru-RU" dirty="0" err="1" smtClean="0"/>
              <a:t>тудырады</a:t>
            </a:r>
            <a:r>
              <a:rPr lang="ru-RU" dirty="0" smtClean="0"/>
              <a:t>.</a:t>
            </a:r>
          </a:p>
          <a:p>
            <a:r>
              <a:rPr lang="kk-KZ" dirty="0" smtClean="0"/>
              <a:t>Миграциялық қасиеттерін анықтау үшін биоматериал мен жасушаларды </a:t>
            </a:r>
            <a:r>
              <a:rPr lang="ru-RU" dirty="0" err="1" smtClean="0"/>
              <a:t>Боуден</a:t>
            </a:r>
            <a:r>
              <a:rPr lang="ru-RU" dirty="0" smtClean="0"/>
              <a:t> </a:t>
            </a:r>
            <a:r>
              <a:rPr lang="ru-RU" dirty="0" err="1" smtClean="0"/>
              <a:t>камерасына</a:t>
            </a:r>
            <a:r>
              <a:rPr lang="ru-RU" dirty="0" smtClean="0"/>
              <a:t> </a:t>
            </a:r>
            <a:r>
              <a:rPr lang="ru-RU" dirty="0" err="1" smtClean="0"/>
              <a:t>салып</a:t>
            </a:r>
            <a:r>
              <a:rPr lang="ru-RU" dirty="0" smtClean="0"/>
              <a:t> </a:t>
            </a:r>
            <a:r>
              <a:rPr lang="ru-RU" dirty="0" err="1" smtClean="0"/>
              <a:t>қоректік</a:t>
            </a:r>
            <a:r>
              <a:rPr lang="ru-RU" dirty="0" smtClean="0"/>
              <a:t> </a:t>
            </a:r>
            <a:r>
              <a:rPr lang="ru-RU" dirty="0" err="1" smtClean="0"/>
              <a:t>ортаға</a:t>
            </a:r>
            <a:r>
              <a:rPr lang="ru-RU" dirty="0" smtClean="0"/>
              <a:t> </a:t>
            </a:r>
            <a:r>
              <a:rPr lang="ru-RU" dirty="0" err="1" smtClean="0"/>
              <a:t>еңгізген</a:t>
            </a:r>
            <a:r>
              <a:rPr lang="ru-RU" dirty="0" smtClean="0"/>
              <a:t>, 24 </a:t>
            </a:r>
            <a:r>
              <a:rPr lang="ru-RU" dirty="0" err="1" smtClean="0"/>
              <a:t>сағаттан</a:t>
            </a:r>
            <a:r>
              <a:rPr lang="ru-RU" dirty="0" smtClean="0"/>
              <a:t> сон </a:t>
            </a:r>
            <a:r>
              <a:rPr lang="ru-RU" dirty="0" err="1" smtClean="0"/>
              <a:t>томенгі</a:t>
            </a:r>
            <a:r>
              <a:rPr lang="ru-RU" dirty="0" smtClean="0"/>
              <a:t> </a:t>
            </a:r>
            <a:r>
              <a:rPr lang="ru-RU" dirty="0" err="1" smtClean="0"/>
              <a:t>камераға</a:t>
            </a:r>
            <a:r>
              <a:rPr lang="ru-RU" dirty="0" smtClean="0"/>
              <a:t> </a:t>
            </a:r>
            <a:r>
              <a:rPr lang="ru-RU" dirty="0" err="1" smtClean="0"/>
              <a:t>миграцияланған</a:t>
            </a:r>
            <a:r>
              <a:rPr lang="ru-RU" dirty="0" smtClean="0"/>
              <a:t> </a:t>
            </a:r>
            <a:r>
              <a:rPr lang="ru-RU" dirty="0" err="1" smtClean="0"/>
              <a:t>жасушалар</a:t>
            </a:r>
            <a:r>
              <a:rPr lang="ru-RU" dirty="0" smtClean="0"/>
              <a:t> саны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анықтаған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7281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38612" y="300837"/>
            <a:ext cx="2183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/>
              <a:t>Гемосовместимость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1305342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Материалдың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тромбогенділігін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талдау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сондай-ақ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биоматериалдың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қатысуымен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жаңа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алынған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қанның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ұю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уақытын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бағалауды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қолданады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Бұл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цитрадан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пробиркаға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жиналған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тұтас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веналық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қан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натрий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томын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антикоагулянт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ретінде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10% 0,1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M CaCl2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ерітіндісін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қосып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реактивациялайды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10, 30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60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минутқа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биоматериалдармен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бірге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12-сәулелі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планшеттің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шұңқырларына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дереу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орналастырады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Содан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кейін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тромбқа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түспеген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эритроциттерді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дистилденген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су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қосу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арқылы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ыдыратады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Бұдан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әрі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лимиттелген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эритроциттерден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гемоглобинге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спектрофотометриялық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талдау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толқын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ұзындығы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540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нм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жүргізіледі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Гемоглобин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деңгейі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жоғары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болған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сайын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эритроциттер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тромбта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аз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болды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де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тромбогендік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қасиеттері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де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томен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болады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9252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795" y="2136339"/>
            <a:ext cx="88479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	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Трансплантаттар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дайындайтын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биоматериалдар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уытты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иммуногендік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тромбогендік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болмауы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тиіс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.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Дегенмен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осы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талаптарға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сай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болғанымен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трансплантат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ағзаға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түскенде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оның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функцияларына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әр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түрлі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жағдайлар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да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әсер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етуі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мүмкін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Осыған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байланысты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қолданылатын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биоматериалдардың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цитоуыттылығын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алдын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ала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тестілеу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жасушалардың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әртүрлі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типтерінің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функционалдық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белсенділігіне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әсер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етуін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бағалау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маңызды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мәселе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болып</a:t>
            </a:r>
            <a:r>
              <a:rPr lang="ru-RU" sz="2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табылады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16689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1997839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Материалдар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мен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оларға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қойылатын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талаптар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әртүрлі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медициналық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мақсаттағы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бұйымдарды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әзірлеу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қолданудың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әртүрлі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кезеңдеріне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байланысты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өзгеріп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отырды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. </a:t>
            </a:r>
            <a:r>
              <a:rPr lang="ru-RU" dirty="0" err="1" smtClean="0">
                <a:solidFill>
                  <a:srgbClr val="333333"/>
                </a:solidFill>
                <a:latin typeface="Arial" panose="020B0604020202020204" pitchFamily="34" charset="0"/>
              </a:rPr>
              <a:t>Алғашында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пациенттің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ағзасында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ұзақ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уақыт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бола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алатын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белгілі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бір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функцияларды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орындайтын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материалдарға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қойылатын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талаптар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зиян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келтірмеуден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тұрды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белгілі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бір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шектеулер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тізбесінде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тұжырымдалған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Атап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айтқанда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олар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улы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емес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иммуногенді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емес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тромбогенді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емес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алкогольді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емес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тітіркендірмейтін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т. б.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болуы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мүмкін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777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314" y="421256"/>
            <a:ext cx="1027611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000" dirty="0" err="1" smtClean="0"/>
              <a:t>Ағзаның</a:t>
            </a:r>
            <a:r>
              <a:rPr lang="ru-RU" sz="2000" dirty="0" smtClean="0"/>
              <a:t> </a:t>
            </a:r>
            <a:r>
              <a:rPr lang="ru-RU" sz="2000" dirty="0" err="1" smtClean="0"/>
              <a:t>трансплантантқа</a:t>
            </a:r>
            <a:r>
              <a:rPr lang="ru-RU" sz="2000" dirty="0" smtClean="0"/>
              <a:t> </a:t>
            </a:r>
            <a:r>
              <a:rPr lang="ru-RU" sz="2000" dirty="0" err="1"/>
              <a:t>жауаптарына</a:t>
            </a:r>
            <a:r>
              <a:rPr lang="ru-RU" sz="2000" dirty="0"/>
              <a:t> </a:t>
            </a:r>
            <a:r>
              <a:rPr lang="ru-RU" sz="2000" dirty="0" err="1"/>
              <a:t>әсер</a:t>
            </a:r>
            <a:r>
              <a:rPr lang="ru-RU" sz="2000" dirty="0"/>
              <a:t> </a:t>
            </a:r>
            <a:r>
              <a:rPr lang="ru-RU" sz="2000" dirty="0" err="1"/>
              <a:t>етуі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 </a:t>
            </a:r>
            <a:r>
              <a:rPr lang="ru-RU" sz="2000" dirty="0" err="1"/>
              <a:t>материалдың</a:t>
            </a:r>
            <a:r>
              <a:rPr lang="ru-RU" sz="2000" dirty="0"/>
              <a:t>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 smtClean="0">
                <a:solidFill>
                  <a:srgbClr val="FF0000"/>
                </a:solidFill>
              </a:rPr>
              <a:t>сипаттамалары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1) </a:t>
            </a:r>
            <a:r>
              <a:rPr lang="ru-RU" sz="2000" dirty="0" err="1"/>
              <a:t>материалдың</a:t>
            </a:r>
            <a:r>
              <a:rPr lang="ru-RU" sz="2000" dirty="0"/>
              <a:t> </a:t>
            </a:r>
            <a:r>
              <a:rPr lang="ru-RU" sz="2000" dirty="0" err="1"/>
              <a:t>құрамы</a:t>
            </a:r>
            <a:r>
              <a:rPr lang="ru-RU" sz="2000" dirty="0"/>
              <a:t>, микро- (</a:t>
            </a:r>
            <a:r>
              <a:rPr lang="ru-RU" sz="2000" dirty="0" err="1"/>
              <a:t>немесе</a:t>
            </a:r>
            <a:r>
              <a:rPr lang="ru-RU" sz="2000" dirty="0"/>
              <a:t> нано -) </a:t>
            </a:r>
            <a:r>
              <a:rPr lang="ru-RU" sz="2000" dirty="0" err="1"/>
              <a:t>құрылымы</a:t>
            </a:r>
            <a:r>
              <a:rPr lang="ru-RU" sz="2000" dirty="0"/>
              <a:t>, </a:t>
            </a:r>
            <a:r>
              <a:rPr lang="ru-RU" sz="2000" dirty="0" err="1"/>
              <a:t>морфологиясы</a:t>
            </a:r>
            <a:r>
              <a:rPr lang="ru-RU" sz="2000" dirty="0"/>
              <a:t>; </a:t>
            </a:r>
            <a:endParaRPr lang="ru-RU" sz="2000" dirty="0" smtClean="0"/>
          </a:p>
          <a:p>
            <a:r>
              <a:rPr lang="ru-RU" sz="2000" dirty="0" smtClean="0"/>
              <a:t>2</a:t>
            </a:r>
            <a:r>
              <a:rPr lang="ru-RU" sz="2000" dirty="0"/>
              <a:t>) </a:t>
            </a:r>
            <a:r>
              <a:rPr lang="ru-RU" sz="2000" dirty="0" err="1" smtClean="0"/>
              <a:t>кристаллдылығы</a:t>
            </a:r>
            <a:r>
              <a:rPr lang="ru-RU" sz="2000" dirty="0" smtClean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кристаллография; </a:t>
            </a:r>
            <a:endParaRPr lang="ru-RU" sz="2000" dirty="0" smtClean="0"/>
          </a:p>
          <a:p>
            <a:r>
              <a:rPr lang="ru-RU" sz="2000" dirty="0" smtClean="0"/>
              <a:t>3</a:t>
            </a:r>
            <a:r>
              <a:rPr lang="ru-RU" sz="2000" dirty="0"/>
              <a:t>) </a:t>
            </a:r>
            <a:r>
              <a:rPr lang="ru-RU" sz="2000" dirty="0" err="1"/>
              <a:t>серпімділік</a:t>
            </a:r>
            <a:r>
              <a:rPr lang="ru-RU" sz="2000" dirty="0"/>
              <a:t> </a:t>
            </a:r>
            <a:r>
              <a:rPr lang="ru-RU" sz="2000" dirty="0" smtClean="0"/>
              <a:t>(упругость) </a:t>
            </a:r>
            <a:r>
              <a:rPr lang="ru-RU" sz="2000" dirty="0" err="1" smtClean="0"/>
              <a:t>тұрақтысы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4) </a:t>
            </a:r>
            <a:r>
              <a:rPr lang="ru-RU" sz="2000" dirty="0" err="1"/>
              <a:t>судың</a:t>
            </a:r>
            <a:r>
              <a:rPr lang="ru-RU" sz="2000" dirty="0"/>
              <a:t> </a:t>
            </a:r>
            <a:r>
              <a:rPr lang="ru-RU" sz="2000" dirty="0" err="1"/>
              <a:t>салмақтық</a:t>
            </a:r>
            <a:r>
              <a:rPr lang="ru-RU" sz="2000" dirty="0"/>
              <a:t> </a:t>
            </a:r>
            <a:r>
              <a:rPr lang="ru-RU" sz="2000" dirty="0" err="1"/>
              <a:t>үлесі</a:t>
            </a:r>
            <a:r>
              <a:rPr lang="ru-RU" sz="2000" dirty="0"/>
              <a:t>, </a:t>
            </a:r>
            <a:r>
              <a:rPr lang="ru-RU" sz="2000" dirty="0" err="1"/>
              <a:t>гидрофобты-гидрофильді</a:t>
            </a:r>
            <a:r>
              <a:rPr lang="ru-RU" sz="2000" dirty="0"/>
              <a:t> баланс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5)макро -, микро -, нано-</a:t>
            </a:r>
            <a:r>
              <a:rPr lang="ru-RU" sz="2000" dirty="0" err="1"/>
              <a:t>кеуектілік</a:t>
            </a:r>
            <a:r>
              <a:rPr lang="ru-RU" sz="2000" dirty="0"/>
              <a:t>; </a:t>
            </a:r>
            <a:endParaRPr lang="ru-RU" sz="2000" dirty="0" smtClean="0"/>
          </a:p>
          <a:p>
            <a:r>
              <a:rPr lang="ru-RU" sz="2000" dirty="0" smtClean="0"/>
              <a:t>6</a:t>
            </a:r>
            <a:r>
              <a:rPr lang="ru-RU" sz="2000" dirty="0"/>
              <a:t>) </a:t>
            </a:r>
            <a:r>
              <a:rPr lang="ru-RU" sz="2000" dirty="0" err="1"/>
              <a:t>беттің</a:t>
            </a:r>
            <a:r>
              <a:rPr lang="ru-RU" sz="2000" dirty="0"/>
              <a:t> </a:t>
            </a:r>
            <a:r>
              <a:rPr lang="ru-RU" sz="2000" dirty="0" err="1"/>
              <a:t>химиялық</a:t>
            </a:r>
            <a:r>
              <a:rPr lang="ru-RU" sz="2000" dirty="0"/>
              <a:t> </a:t>
            </a:r>
            <a:r>
              <a:rPr lang="ru-RU" sz="2000" dirty="0" err="1"/>
              <a:t>құрамы</a:t>
            </a:r>
            <a:r>
              <a:rPr lang="ru-RU" sz="2000" dirty="0"/>
              <a:t>, </a:t>
            </a:r>
            <a:r>
              <a:rPr lang="ru-RU" sz="2000" dirty="0" err="1"/>
              <a:t>химиялық</a:t>
            </a:r>
            <a:r>
              <a:rPr lang="ru-RU" sz="2000" dirty="0"/>
              <a:t> </a:t>
            </a:r>
            <a:r>
              <a:rPr lang="ru-RU" sz="2000" dirty="0" err="1"/>
              <a:t>градиенттер</a:t>
            </a:r>
            <a:r>
              <a:rPr lang="ru-RU" sz="2000" dirty="0"/>
              <a:t>, </a:t>
            </a:r>
            <a:r>
              <a:rPr lang="ru-RU" sz="2000" dirty="0" err="1"/>
              <a:t>молекулалардың</a:t>
            </a:r>
            <a:r>
              <a:rPr lang="ru-RU" sz="2000" dirty="0"/>
              <a:t> </a:t>
            </a:r>
            <a:r>
              <a:rPr lang="ru-RU" sz="2000" dirty="0" err="1"/>
              <a:t>беттік</a:t>
            </a:r>
            <a:r>
              <a:rPr lang="ru-RU" sz="2000" dirty="0"/>
              <a:t> </a:t>
            </a:r>
            <a:r>
              <a:rPr lang="ru-RU" sz="2000" dirty="0" err="1"/>
              <a:t>қозғалуы</a:t>
            </a:r>
            <a:r>
              <a:rPr lang="ru-RU" sz="2000" dirty="0"/>
              <a:t>; </a:t>
            </a:r>
            <a:endParaRPr lang="ru-RU" sz="2000" dirty="0" smtClean="0"/>
          </a:p>
          <a:p>
            <a:r>
              <a:rPr lang="ru-RU" sz="2000" dirty="0" smtClean="0"/>
              <a:t>7</a:t>
            </a:r>
            <a:r>
              <a:rPr lang="ru-RU" sz="2000" dirty="0"/>
              <a:t>) бет </a:t>
            </a:r>
            <a:r>
              <a:rPr lang="ru-RU" sz="2000" dirty="0" err="1" smtClean="0"/>
              <a:t>бедері</a:t>
            </a:r>
            <a:r>
              <a:rPr lang="ru-RU" sz="2000" dirty="0" smtClean="0"/>
              <a:t> (рельеф поверхности); </a:t>
            </a:r>
          </a:p>
          <a:p>
            <a:r>
              <a:rPr lang="ru-RU" sz="2000" dirty="0" smtClean="0"/>
              <a:t>8</a:t>
            </a:r>
            <a:r>
              <a:rPr lang="ru-RU" sz="2000" dirty="0"/>
              <a:t>) </a:t>
            </a:r>
            <a:r>
              <a:rPr lang="ru-RU" sz="2000" dirty="0" err="1"/>
              <a:t>беттің</a:t>
            </a:r>
            <a:r>
              <a:rPr lang="ru-RU" sz="2000" dirty="0"/>
              <a:t> </a:t>
            </a:r>
            <a:r>
              <a:rPr lang="ru-RU" sz="2000" dirty="0" err="1"/>
              <a:t>энергиясы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9) </a:t>
            </a:r>
            <a:r>
              <a:rPr lang="ru-RU" sz="2000" dirty="0" err="1"/>
              <a:t>беттің</a:t>
            </a:r>
            <a:r>
              <a:rPr lang="ru-RU" sz="2000" dirty="0"/>
              <a:t> </a:t>
            </a:r>
            <a:r>
              <a:rPr lang="ru-RU" sz="2000" dirty="0" err="1"/>
              <a:t>электрлік</a:t>
            </a:r>
            <a:r>
              <a:rPr lang="ru-RU" sz="2000" dirty="0"/>
              <a:t> / </a:t>
            </a:r>
            <a:r>
              <a:rPr lang="ru-RU" sz="2000" dirty="0" err="1"/>
              <a:t>электрондық</a:t>
            </a:r>
            <a:r>
              <a:rPr lang="ru-RU" sz="2000" dirty="0"/>
              <a:t> </a:t>
            </a:r>
            <a:r>
              <a:rPr lang="ru-RU" sz="2000" dirty="0" err="1"/>
              <a:t>қасиеттері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10) коррозия </a:t>
            </a:r>
            <a:r>
              <a:rPr lang="ru-RU" sz="2000" dirty="0" err="1"/>
              <a:t>параметрлері</a:t>
            </a:r>
            <a:r>
              <a:rPr lang="ru-RU" sz="2000" dirty="0"/>
              <a:t>, </a:t>
            </a:r>
            <a:r>
              <a:rPr lang="ru-RU" sz="2000" dirty="0" err="1"/>
              <a:t>иондарды</a:t>
            </a:r>
            <a:r>
              <a:rPr lang="ru-RU" sz="2000" dirty="0"/>
              <a:t> </a:t>
            </a:r>
            <a:r>
              <a:rPr lang="ru-RU" sz="2000" dirty="0" err="1"/>
              <a:t>босату</a:t>
            </a:r>
            <a:r>
              <a:rPr lang="ru-RU" sz="2000" dirty="0"/>
              <a:t> </a:t>
            </a:r>
            <a:r>
              <a:rPr lang="ru-RU" sz="2000" dirty="0" err="1"/>
              <a:t>бейіні</a:t>
            </a:r>
            <a:r>
              <a:rPr lang="ru-RU" sz="2000" dirty="0"/>
              <a:t>, металл </a:t>
            </a:r>
            <a:r>
              <a:rPr lang="ru-RU" sz="2000" dirty="0" err="1"/>
              <a:t>иондарының</a:t>
            </a:r>
            <a:r>
              <a:rPr lang="ru-RU" sz="2000" dirty="0"/>
              <a:t> </a:t>
            </a:r>
            <a:r>
              <a:rPr lang="ru-RU" sz="2000" dirty="0" err="1"/>
              <a:t>уыттылығы</a:t>
            </a:r>
            <a:r>
              <a:rPr lang="ru-RU" sz="2000" dirty="0"/>
              <a:t> (</a:t>
            </a:r>
            <a:r>
              <a:rPr lang="ru-RU" sz="2000" dirty="0" err="1" smtClean="0"/>
              <a:t>металлды</a:t>
            </a:r>
            <a:r>
              <a:rPr lang="ru-RU" sz="2000" dirty="0" smtClean="0"/>
              <a:t> </a:t>
            </a:r>
            <a:r>
              <a:rPr lang="ru-RU" sz="2000" dirty="0" err="1"/>
              <a:t>материалдар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); </a:t>
            </a:r>
            <a:endParaRPr lang="ru-RU" sz="2000" dirty="0" smtClean="0"/>
          </a:p>
          <a:p>
            <a:r>
              <a:rPr lang="ru-RU" sz="2000" dirty="0" smtClean="0"/>
              <a:t>11</a:t>
            </a:r>
            <a:r>
              <a:rPr lang="ru-RU" sz="2000" dirty="0"/>
              <a:t>) </a:t>
            </a:r>
            <a:r>
              <a:rPr lang="ru-RU" sz="2000" dirty="0" err="1"/>
              <a:t>тозу</a:t>
            </a:r>
            <a:r>
              <a:rPr lang="ru-RU" sz="2000" dirty="0"/>
              <a:t> </a:t>
            </a:r>
            <a:r>
              <a:rPr lang="ru-RU" sz="2000" dirty="0" err="1"/>
              <a:t>профилі</a:t>
            </a:r>
            <a:r>
              <a:rPr lang="ru-RU" sz="2000" dirty="0"/>
              <a:t>, </a:t>
            </a:r>
            <a:r>
              <a:rPr lang="ru-RU" sz="2000" dirty="0" err="1"/>
              <a:t>тозу</a:t>
            </a:r>
            <a:r>
              <a:rPr lang="ru-RU" sz="2000" dirty="0"/>
              <a:t> </a:t>
            </a:r>
            <a:r>
              <a:rPr lang="ru-RU" sz="2000" dirty="0" err="1"/>
              <a:t>өнімдерінің</a:t>
            </a:r>
            <a:r>
              <a:rPr lang="ru-RU" sz="2000" dirty="0"/>
              <a:t> </a:t>
            </a:r>
            <a:r>
              <a:rPr lang="ru-RU" sz="2000" dirty="0" err="1"/>
              <a:t>нысаны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уыттылығы</a:t>
            </a:r>
            <a:r>
              <a:rPr lang="ru-RU" sz="2000" dirty="0"/>
              <a:t> (</a:t>
            </a:r>
            <a:r>
              <a:rPr lang="ru-RU" sz="2000" dirty="0" err="1"/>
              <a:t>полимерлік</a:t>
            </a:r>
            <a:r>
              <a:rPr lang="ru-RU" sz="2000" dirty="0"/>
              <a:t> </a:t>
            </a:r>
            <a:r>
              <a:rPr lang="ru-RU" sz="2000" dirty="0" err="1"/>
              <a:t>материалдар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); </a:t>
            </a:r>
            <a:endParaRPr lang="ru-RU" sz="2000" dirty="0" smtClean="0"/>
          </a:p>
          <a:p>
            <a:r>
              <a:rPr lang="ru-RU" sz="2000" dirty="0" smtClean="0"/>
              <a:t>12</a:t>
            </a:r>
            <a:r>
              <a:rPr lang="ru-RU" sz="2000" dirty="0"/>
              <a:t>) </a:t>
            </a:r>
            <a:r>
              <a:rPr lang="ru-RU" sz="2000" dirty="0" err="1"/>
              <a:t>жуу</a:t>
            </a:r>
            <a:r>
              <a:rPr lang="ru-RU" sz="2000" dirty="0"/>
              <a:t> </a:t>
            </a:r>
            <a:r>
              <a:rPr lang="ru-RU" sz="2000" dirty="0" err="1"/>
              <a:t>өнімдері</a:t>
            </a:r>
            <a:r>
              <a:rPr lang="ru-RU" sz="2000" dirty="0"/>
              <a:t>, </a:t>
            </a:r>
            <a:r>
              <a:rPr lang="ru-RU" sz="2000" dirty="0" err="1"/>
              <a:t>қоспалар</a:t>
            </a:r>
            <a:r>
              <a:rPr lang="ru-RU" sz="2000" dirty="0"/>
              <a:t>, </a:t>
            </a:r>
            <a:r>
              <a:rPr lang="ru-RU" sz="2000" dirty="0" err="1"/>
              <a:t>катализаторлар</a:t>
            </a:r>
            <a:r>
              <a:rPr lang="ru-RU" sz="2000" dirty="0"/>
              <a:t>, </a:t>
            </a:r>
            <a:r>
              <a:rPr lang="ru-RU" sz="2000" dirty="0" err="1"/>
              <a:t>ластаушы</a:t>
            </a:r>
            <a:r>
              <a:rPr lang="ru-RU" sz="2000" dirty="0"/>
              <a:t> </a:t>
            </a:r>
            <a:r>
              <a:rPr lang="ru-RU" sz="2000" dirty="0" err="1"/>
              <a:t>қоспалар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олардың</a:t>
            </a:r>
            <a:r>
              <a:rPr lang="ru-RU" sz="2000" dirty="0"/>
              <a:t> </a:t>
            </a:r>
            <a:r>
              <a:rPr lang="ru-RU" sz="2000" dirty="0" err="1"/>
              <a:t>уыттылығы</a:t>
            </a:r>
            <a:r>
              <a:rPr lang="ru-RU" sz="2000" dirty="0"/>
              <a:t> (</a:t>
            </a:r>
            <a:r>
              <a:rPr lang="ru-RU" sz="2000" dirty="0" err="1"/>
              <a:t>полимерлік</a:t>
            </a:r>
            <a:r>
              <a:rPr lang="ru-RU" sz="2000" dirty="0"/>
              <a:t> </a:t>
            </a:r>
            <a:r>
              <a:rPr lang="ru-RU" sz="2000" dirty="0" err="1"/>
              <a:t>материалдар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); </a:t>
            </a:r>
            <a:endParaRPr lang="ru-RU" sz="2000" dirty="0" smtClean="0"/>
          </a:p>
          <a:p>
            <a:r>
              <a:rPr lang="ru-RU" sz="2000" dirty="0" smtClean="0"/>
              <a:t>13</a:t>
            </a:r>
            <a:r>
              <a:rPr lang="ru-RU" sz="2000" dirty="0"/>
              <a:t>) </a:t>
            </a:r>
            <a:r>
              <a:rPr lang="ru-RU" sz="2000" dirty="0" err="1"/>
              <a:t>еріту</a:t>
            </a:r>
            <a:r>
              <a:rPr lang="ru-RU" sz="2000" dirty="0"/>
              <a:t>/</a:t>
            </a:r>
            <a:r>
              <a:rPr lang="ru-RU" sz="2000" dirty="0" err="1"/>
              <a:t>тозу</a:t>
            </a:r>
            <a:r>
              <a:rPr lang="ru-RU" sz="2000" dirty="0"/>
              <a:t> </a:t>
            </a:r>
            <a:r>
              <a:rPr lang="ru-RU" sz="2000" dirty="0" err="1"/>
              <a:t>профилі</a:t>
            </a:r>
            <a:r>
              <a:rPr lang="ru-RU" sz="2000" dirty="0"/>
              <a:t>, </a:t>
            </a:r>
            <a:r>
              <a:rPr lang="ru-RU" sz="2000" dirty="0" err="1"/>
              <a:t>тозу</a:t>
            </a:r>
            <a:r>
              <a:rPr lang="ru-RU" sz="2000" dirty="0"/>
              <a:t> </a:t>
            </a:r>
            <a:r>
              <a:rPr lang="ru-RU" sz="2000" dirty="0" err="1"/>
              <a:t>өнімдерінің</a:t>
            </a:r>
            <a:r>
              <a:rPr lang="ru-RU" sz="2000" dirty="0"/>
              <a:t> </a:t>
            </a:r>
            <a:r>
              <a:rPr lang="ru-RU" sz="2000" dirty="0" err="1"/>
              <a:t>уыттылығы</a:t>
            </a:r>
            <a:r>
              <a:rPr lang="ru-RU" sz="2000" dirty="0"/>
              <a:t> </a:t>
            </a:r>
            <a:r>
              <a:rPr lang="ru-RU" sz="2000" dirty="0" smtClean="0"/>
              <a:t>(</a:t>
            </a:r>
            <a:r>
              <a:rPr lang="ru-RU" sz="2000" dirty="0" err="1" smtClean="0"/>
              <a:t>керамикалы</a:t>
            </a:r>
            <a:r>
              <a:rPr lang="ru-RU" sz="2000" dirty="0" err="1"/>
              <a:t>қ</a:t>
            </a:r>
            <a:r>
              <a:rPr lang="ru-RU" sz="2000" dirty="0" smtClean="0"/>
              <a:t> </a:t>
            </a:r>
            <a:r>
              <a:rPr lang="ru-RU" sz="2000" dirty="0" err="1"/>
              <a:t>заттар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 smtClean="0"/>
              <a:t>); </a:t>
            </a:r>
          </a:p>
          <a:p>
            <a:r>
              <a:rPr lang="ru-RU" sz="2000" dirty="0" smtClean="0"/>
              <a:t>14</a:t>
            </a:r>
            <a:r>
              <a:rPr lang="ru-RU" sz="2000" dirty="0"/>
              <a:t>) </a:t>
            </a:r>
            <a:r>
              <a:rPr lang="ru-RU" sz="2000" dirty="0" err="1"/>
              <a:t>тозған</a:t>
            </a:r>
            <a:r>
              <a:rPr lang="ru-RU" sz="2000" dirty="0"/>
              <a:t> </a:t>
            </a:r>
            <a:r>
              <a:rPr lang="ru-RU" sz="2000" dirty="0" err="1"/>
              <a:t>кезде</a:t>
            </a:r>
            <a:r>
              <a:rPr lang="ru-RU" sz="2000" dirty="0"/>
              <a:t> </a:t>
            </a:r>
            <a:r>
              <a:rPr lang="ru-RU" sz="2000" dirty="0" err="1" smtClean="0"/>
              <a:t>босатылатын</a:t>
            </a:r>
            <a:r>
              <a:rPr lang="ru-RU" sz="2000" dirty="0" smtClean="0"/>
              <a:t> </a:t>
            </a:r>
            <a:r>
              <a:rPr lang="ru-RU" sz="2000" dirty="0" err="1" smtClean="0"/>
              <a:t>бөлшектер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12304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9497" y="226649"/>
            <a:ext cx="888274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Биоматериалдарға</a:t>
            </a:r>
            <a:r>
              <a:rPr lang="ru-RU" dirty="0" smtClean="0"/>
              <a:t> </a:t>
            </a:r>
            <a:r>
              <a:rPr lang="ru-RU" dirty="0" err="1" smtClean="0"/>
              <a:t>организмнің</a:t>
            </a:r>
            <a:r>
              <a:rPr lang="ru-RU" dirty="0" smtClean="0"/>
              <a:t> </a:t>
            </a:r>
            <a:r>
              <a:rPr lang="ru-RU" dirty="0" err="1" smtClean="0"/>
              <a:t>жалпы</a:t>
            </a:r>
            <a:r>
              <a:rPr lang="ru-RU" dirty="0" smtClean="0"/>
              <a:t> </a:t>
            </a:r>
            <a:r>
              <a:rPr lang="ru-RU" dirty="0" err="1" smtClean="0"/>
              <a:t>реакцияның</a:t>
            </a:r>
            <a:r>
              <a:rPr lang="ru-RU" dirty="0" smtClean="0"/>
              <a:t> </a:t>
            </a:r>
            <a:r>
              <a:rPr lang="ru-RU" dirty="0" err="1" smtClean="0"/>
              <a:t>негізгі</a:t>
            </a:r>
            <a:r>
              <a:rPr lang="ru-RU" dirty="0" smtClean="0"/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сипаттамалары</a:t>
            </a:r>
            <a:r>
              <a:rPr lang="ru-RU" dirty="0" smtClean="0"/>
              <a:t>: </a:t>
            </a:r>
          </a:p>
          <a:p>
            <a:r>
              <a:rPr lang="ru-RU" dirty="0" smtClean="0"/>
              <a:t>1) Белок </a:t>
            </a:r>
            <a:r>
              <a:rPr lang="ru-RU" dirty="0" err="1" smtClean="0"/>
              <a:t>адсорбциясы</a:t>
            </a:r>
            <a:r>
              <a:rPr lang="ru-RU" dirty="0" smtClean="0"/>
              <a:t> мен десорбция </a:t>
            </a:r>
            <a:r>
              <a:rPr lang="ru-RU" dirty="0" err="1" smtClean="0"/>
              <a:t>сипаттамалары</a:t>
            </a:r>
            <a:r>
              <a:rPr lang="ru-RU" dirty="0" smtClean="0"/>
              <a:t>;</a:t>
            </a:r>
          </a:p>
          <a:p>
            <a:r>
              <a:rPr lang="ru-RU" dirty="0" smtClean="0"/>
              <a:t> 2) </a:t>
            </a:r>
            <a:r>
              <a:rPr lang="ru-RU" dirty="0" err="1" smtClean="0"/>
              <a:t>жайылған</a:t>
            </a:r>
            <a:r>
              <a:rPr lang="ru-RU" dirty="0" smtClean="0"/>
              <a:t> </a:t>
            </a:r>
            <a:r>
              <a:rPr lang="ru-RU" dirty="0" err="1" smtClean="0"/>
              <a:t>цитотоксикалық</a:t>
            </a:r>
            <a:r>
              <a:rPr lang="ru-RU" dirty="0" smtClean="0"/>
              <a:t> </a:t>
            </a:r>
            <a:r>
              <a:rPr lang="ru-RU" dirty="0" err="1" smtClean="0"/>
              <a:t>әсерлер</a:t>
            </a:r>
            <a:r>
              <a:rPr lang="ru-RU" dirty="0" smtClean="0"/>
              <a:t>; </a:t>
            </a:r>
          </a:p>
          <a:p>
            <a:r>
              <a:rPr lang="ru-RU" dirty="0" smtClean="0"/>
              <a:t>3) </a:t>
            </a:r>
            <a:r>
              <a:rPr lang="ru-RU" dirty="0" err="1" smtClean="0"/>
              <a:t>нейтрофилдерді</a:t>
            </a:r>
            <a:r>
              <a:rPr lang="ru-RU" dirty="0" smtClean="0"/>
              <a:t> </a:t>
            </a:r>
            <a:r>
              <a:rPr lang="ru-RU" dirty="0" err="1" smtClean="0"/>
              <a:t>белсендіру</a:t>
            </a:r>
            <a:r>
              <a:rPr lang="ru-RU" dirty="0" smtClean="0"/>
              <a:t>; </a:t>
            </a:r>
          </a:p>
          <a:p>
            <a:r>
              <a:rPr lang="ru-RU" dirty="0" smtClean="0"/>
              <a:t>4) </a:t>
            </a:r>
            <a:r>
              <a:rPr lang="ru-RU" dirty="0" err="1" smtClean="0"/>
              <a:t>макрофагтарды</a:t>
            </a:r>
            <a:r>
              <a:rPr lang="ru-RU" dirty="0" smtClean="0"/>
              <a:t> </a:t>
            </a:r>
            <a:r>
              <a:rPr lang="ru-RU" dirty="0" err="1" smtClean="0"/>
              <a:t>белсендіру</a:t>
            </a:r>
            <a:r>
              <a:rPr lang="ru-RU" dirty="0" smtClean="0"/>
              <a:t>, </a:t>
            </a:r>
            <a:r>
              <a:rPr lang="ru-RU" dirty="0" err="1" smtClean="0"/>
              <a:t>бөгде</a:t>
            </a:r>
            <a:r>
              <a:rPr lang="ru-RU" dirty="0" smtClean="0"/>
              <a:t> </a:t>
            </a:r>
            <a:r>
              <a:rPr lang="ru-RU" dirty="0" err="1" smtClean="0"/>
              <a:t>дененің</a:t>
            </a:r>
            <a:r>
              <a:rPr lang="ru-RU" dirty="0" smtClean="0"/>
              <a:t> </a:t>
            </a:r>
            <a:r>
              <a:rPr lang="ru-RU" dirty="0" err="1" smtClean="0"/>
              <a:t>алып</a:t>
            </a:r>
            <a:r>
              <a:rPr lang="ru-RU" dirty="0" smtClean="0"/>
              <a:t> </a:t>
            </a:r>
            <a:r>
              <a:rPr lang="ru-RU" dirty="0" err="1" smtClean="0"/>
              <a:t>жасушаларының</a:t>
            </a:r>
            <a:r>
              <a:rPr lang="ru-RU" dirty="0" smtClean="0"/>
              <a:t> </a:t>
            </a:r>
            <a:r>
              <a:rPr lang="ru-RU" dirty="0" err="1" smtClean="0"/>
              <a:t>түзілуі</a:t>
            </a:r>
            <a:r>
              <a:rPr lang="ru-RU" dirty="0" smtClean="0"/>
              <a:t>, </a:t>
            </a:r>
            <a:r>
              <a:rPr lang="ru-RU" dirty="0" err="1" smtClean="0"/>
              <a:t>грануляционды</a:t>
            </a:r>
            <a:r>
              <a:rPr lang="ru-RU" dirty="0" smtClean="0"/>
              <a:t> </a:t>
            </a:r>
            <a:r>
              <a:rPr lang="ru-RU" dirty="0" err="1" smtClean="0"/>
              <a:t>ұлпаның</a:t>
            </a:r>
            <a:r>
              <a:rPr lang="ru-RU" dirty="0" smtClean="0"/>
              <a:t> </a:t>
            </a:r>
            <a:r>
              <a:rPr lang="ru-RU" dirty="0" err="1" smtClean="0"/>
              <a:t>түзілуі</a:t>
            </a:r>
            <a:r>
              <a:rPr lang="ru-RU" dirty="0" smtClean="0"/>
              <a:t>;</a:t>
            </a:r>
          </a:p>
          <a:p>
            <a:r>
              <a:rPr lang="ru-RU" dirty="0" smtClean="0"/>
              <a:t>5)фиброз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фибробластардың</a:t>
            </a:r>
            <a:r>
              <a:rPr lang="ru-RU" dirty="0" smtClean="0"/>
              <a:t> </a:t>
            </a:r>
            <a:r>
              <a:rPr lang="ru-RU" dirty="0" err="1" smtClean="0"/>
              <a:t>белсенділігі</a:t>
            </a:r>
            <a:r>
              <a:rPr lang="ru-RU" dirty="0" smtClean="0"/>
              <a:t>; </a:t>
            </a:r>
          </a:p>
          <a:p>
            <a:r>
              <a:rPr lang="ru-RU" dirty="0" smtClean="0"/>
              <a:t>6) </a:t>
            </a:r>
            <a:r>
              <a:rPr lang="ru-RU" dirty="0" err="1" smtClean="0"/>
              <a:t>микротамырлық</a:t>
            </a:r>
            <a:r>
              <a:rPr lang="ru-RU" dirty="0" smtClean="0"/>
              <a:t> </a:t>
            </a:r>
            <a:r>
              <a:rPr lang="ru-RU" dirty="0" err="1" smtClean="0"/>
              <a:t>өзгерістер</a:t>
            </a:r>
            <a:r>
              <a:rPr lang="ru-RU" dirty="0" smtClean="0"/>
              <a:t>; </a:t>
            </a:r>
          </a:p>
          <a:p>
            <a:r>
              <a:rPr lang="ru-RU" dirty="0" smtClean="0"/>
              <a:t>7) </a:t>
            </a:r>
            <a:r>
              <a:rPr lang="ru-RU" dirty="0" err="1" smtClean="0"/>
              <a:t>ұлпа</a:t>
            </a:r>
            <a:r>
              <a:rPr lang="ru-RU" dirty="0" smtClean="0"/>
              <a:t>/</a:t>
            </a:r>
            <a:r>
              <a:rPr lang="ru-RU" dirty="0" err="1" smtClean="0"/>
              <a:t>органоспецификалық</a:t>
            </a:r>
            <a:r>
              <a:rPr lang="ru-RU" dirty="0" smtClean="0"/>
              <a:t> </a:t>
            </a:r>
            <a:r>
              <a:rPr lang="ru-RU" dirty="0" err="1" smtClean="0"/>
              <a:t>жасушалық</a:t>
            </a:r>
            <a:r>
              <a:rPr lang="ru-RU" dirty="0" smtClean="0"/>
              <a:t> </a:t>
            </a:r>
            <a:r>
              <a:rPr lang="ru-RU" dirty="0" err="1" smtClean="0"/>
              <a:t>жауап</a:t>
            </a:r>
            <a:r>
              <a:rPr lang="ru-RU" dirty="0" smtClean="0"/>
              <a:t> (</a:t>
            </a:r>
            <a:r>
              <a:rPr lang="ru-RU" dirty="0" err="1" smtClean="0"/>
              <a:t>мысалы</a:t>
            </a:r>
            <a:r>
              <a:rPr lang="ru-RU" dirty="0" smtClean="0"/>
              <a:t>, </a:t>
            </a:r>
            <a:r>
              <a:rPr lang="ru-RU" dirty="0" err="1" smtClean="0"/>
              <a:t>сүйек</a:t>
            </a:r>
            <a:r>
              <a:rPr lang="ru-RU" dirty="0" smtClean="0"/>
              <a:t> </a:t>
            </a:r>
            <a:r>
              <a:rPr lang="ru-RU" dirty="0" err="1" smtClean="0"/>
              <a:t>остеокластар</a:t>
            </a:r>
            <a:r>
              <a:rPr lang="ru-RU" dirty="0" smtClean="0"/>
              <a:t> мен </a:t>
            </a:r>
            <a:r>
              <a:rPr lang="ru-RU" dirty="0" err="1" smtClean="0"/>
              <a:t>остеобластар</a:t>
            </a:r>
            <a:r>
              <a:rPr lang="ru-RU" dirty="0" smtClean="0"/>
              <a:t>, </a:t>
            </a:r>
            <a:r>
              <a:rPr lang="ru-RU" dirty="0" err="1" smtClean="0"/>
              <a:t>эндотелиалдық</a:t>
            </a:r>
            <a:r>
              <a:rPr lang="ru-RU" dirty="0" smtClean="0"/>
              <a:t> пролиферация); </a:t>
            </a:r>
          </a:p>
          <a:p>
            <a:r>
              <a:rPr lang="ru-RU" dirty="0" smtClean="0"/>
              <a:t>8) </a:t>
            </a:r>
            <a:r>
              <a:rPr lang="ru-RU" dirty="0" err="1" smtClean="0"/>
              <a:t>Қан</a:t>
            </a:r>
            <a:r>
              <a:rPr lang="ru-RU" dirty="0" smtClean="0"/>
              <a:t> </a:t>
            </a:r>
            <a:r>
              <a:rPr lang="ru-RU" dirty="0" err="1" smtClean="0"/>
              <a:t>ұю</a:t>
            </a:r>
            <a:r>
              <a:rPr lang="ru-RU" dirty="0" smtClean="0"/>
              <a:t> </a:t>
            </a:r>
            <a:r>
              <a:rPr lang="ru-RU" dirty="0" err="1" smtClean="0"/>
              <a:t>каскадын</a:t>
            </a:r>
            <a:r>
              <a:rPr lang="ru-RU" dirty="0" smtClean="0"/>
              <a:t> </a:t>
            </a:r>
            <a:r>
              <a:rPr lang="ru-RU" dirty="0" err="1" smtClean="0"/>
              <a:t>белсендіру</a:t>
            </a:r>
            <a:r>
              <a:rPr lang="ru-RU" dirty="0" smtClean="0"/>
              <a:t>; </a:t>
            </a:r>
          </a:p>
          <a:p>
            <a:r>
              <a:rPr lang="ru-RU" dirty="0" smtClean="0"/>
              <a:t>9) </a:t>
            </a:r>
            <a:r>
              <a:rPr lang="ru-RU" dirty="0" err="1" smtClean="0"/>
              <a:t>тромбоциттер</a:t>
            </a:r>
            <a:r>
              <a:rPr lang="ru-RU" dirty="0" smtClean="0"/>
              <a:t> </a:t>
            </a:r>
            <a:r>
              <a:rPr lang="ru-RU" dirty="0" err="1" smtClean="0"/>
              <a:t>агрегациясы</a:t>
            </a:r>
            <a:r>
              <a:rPr lang="ru-RU" dirty="0" smtClean="0"/>
              <a:t>, </a:t>
            </a:r>
            <a:r>
              <a:rPr lang="ru-RU" dirty="0" err="1" smtClean="0"/>
              <a:t>адгезиясы</a:t>
            </a:r>
            <a:r>
              <a:rPr lang="ru-RU" dirty="0" smtClean="0"/>
              <a:t>, </a:t>
            </a:r>
            <a:r>
              <a:rPr lang="ru-RU" dirty="0" err="1" smtClean="0"/>
              <a:t>активтендіруі</a:t>
            </a:r>
            <a:r>
              <a:rPr lang="ru-RU" dirty="0" smtClean="0"/>
              <a:t>; </a:t>
            </a:r>
          </a:p>
          <a:p>
            <a:r>
              <a:rPr lang="ru-RU" dirty="0" smtClean="0"/>
              <a:t>10) </a:t>
            </a:r>
            <a:r>
              <a:rPr lang="ru-RU" dirty="0" err="1" smtClean="0"/>
              <a:t>комплементті</a:t>
            </a:r>
            <a:r>
              <a:rPr lang="ru-RU" dirty="0" smtClean="0"/>
              <a:t> </a:t>
            </a:r>
            <a:r>
              <a:rPr lang="ru-RU" dirty="0" err="1" smtClean="0"/>
              <a:t>белсендіру</a:t>
            </a:r>
            <a:r>
              <a:rPr lang="ru-RU" dirty="0" smtClean="0"/>
              <a:t>; </a:t>
            </a:r>
          </a:p>
          <a:p>
            <a:r>
              <a:rPr lang="ru-RU" dirty="0" smtClean="0"/>
              <a:t>11) </a:t>
            </a:r>
            <a:r>
              <a:rPr lang="ru-RU" dirty="0" err="1" smtClean="0"/>
              <a:t>антиденелер</a:t>
            </a:r>
            <a:r>
              <a:rPr lang="ru-RU" dirty="0" smtClean="0"/>
              <a:t> </a:t>
            </a:r>
            <a:r>
              <a:rPr lang="ru-RU" dirty="0" err="1" smtClean="0"/>
              <a:t>өнімі</a:t>
            </a:r>
            <a:r>
              <a:rPr lang="ru-RU" dirty="0" smtClean="0"/>
              <a:t>, </a:t>
            </a:r>
            <a:r>
              <a:rPr lang="ru-RU" dirty="0" err="1" smtClean="0"/>
              <a:t>иммундық</a:t>
            </a:r>
            <a:r>
              <a:rPr lang="ru-RU" dirty="0" smtClean="0"/>
              <a:t> </a:t>
            </a:r>
            <a:r>
              <a:rPr lang="ru-RU" dirty="0" err="1" smtClean="0"/>
              <a:t>реакциялар</a:t>
            </a:r>
            <a:r>
              <a:rPr lang="ru-RU" dirty="0" smtClean="0"/>
              <a:t> </a:t>
            </a:r>
            <a:r>
              <a:rPr lang="ru-RU" dirty="0" err="1" smtClean="0"/>
              <a:t>жасушалар</a:t>
            </a:r>
            <a:r>
              <a:rPr lang="ru-RU" dirty="0" smtClean="0"/>
              <a:t>; 12) </a:t>
            </a:r>
            <a:r>
              <a:rPr lang="ru-RU" dirty="0" err="1" smtClean="0"/>
              <a:t>жоғары</a:t>
            </a:r>
            <a:r>
              <a:rPr lang="ru-RU" dirty="0" smtClean="0"/>
              <a:t> </a:t>
            </a:r>
            <a:r>
              <a:rPr lang="ru-RU" dirty="0" err="1" smtClean="0"/>
              <a:t>сезімталдық</a:t>
            </a:r>
            <a:r>
              <a:rPr lang="ru-RU" dirty="0" smtClean="0"/>
              <a:t> / анафилаксия; </a:t>
            </a:r>
          </a:p>
          <a:p>
            <a:r>
              <a:rPr lang="ru-RU" dirty="0" smtClean="0"/>
              <a:t>13) </a:t>
            </a:r>
            <a:r>
              <a:rPr lang="ru-RU" dirty="0" err="1" smtClean="0"/>
              <a:t>баяу</a:t>
            </a:r>
            <a:r>
              <a:rPr lang="ru-RU" dirty="0" smtClean="0"/>
              <a:t> </a:t>
            </a:r>
            <a:r>
              <a:rPr lang="ru-RU" dirty="0" err="1" smtClean="0"/>
              <a:t>түрдегі</a:t>
            </a:r>
            <a:r>
              <a:rPr lang="ru-RU" dirty="0" smtClean="0"/>
              <a:t> </a:t>
            </a:r>
            <a:r>
              <a:rPr lang="ru-RU" dirty="0" err="1" smtClean="0"/>
              <a:t>аллергиялық</a:t>
            </a:r>
            <a:r>
              <a:rPr lang="ru-RU" dirty="0" smtClean="0"/>
              <a:t> реакция; </a:t>
            </a:r>
          </a:p>
          <a:p>
            <a:r>
              <a:rPr lang="ru-RU" dirty="0" smtClean="0"/>
              <a:t>14) </a:t>
            </a:r>
            <a:r>
              <a:rPr lang="ru-RU" dirty="0" err="1" smtClean="0"/>
              <a:t>мутагендік</a:t>
            </a:r>
            <a:r>
              <a:rPr lang="ru-RU" dirty="0" smtClean="0"/>
              <a:t> </a:t>
            </a:r>
            <a:r>
              <a:rPr lang="ru-RU" dirty="0" err="1" smtClean="0"/>
              <a:t>реакциялар</a:t>
            </a:r>
            <a:r>
              <a:rPr lang="ru-RU" dirty="0" smtClean="0"/>
              <a:t>, </a:t>
            </a:r>
            <a:r>
              <a:rPr lang="ru-RU" dirty="0" err="1" smtClean="0"/>
              <a:t>геноуыттылық</a:t>
            </a:r>
            <a:r>
              <a:rPr lang="ru-RU" dirty="0" smtClean="0"/>
              <a:t>; </a:t>
            </a:r>
          </a:p>
          <a:p>
            <a:r>
              <a:rPr lang="ru-RU" dirty="0" smtClean="0"/>
              <a:t>15) </a:t>
            </a:r>
            <a:r>
              <a:rPr lang="ru-RU" dirty="0" err="1" smtClean="0"/>
              <a:t>Репродуктивті</a:t>
            </a:r>
            <a:r>
              <a:rPr lang="ru-RU" dirty="0" smtClean="0"/>
              <a:t> </a:t>
            </a:r>
            <a:r>
              <a:rPr lang="ru-RU" dirty="0" err="1" smtClean="0"/>
              <a:t>уыттылық</a:t>
            </a:r>
            <a:r>
              <a:rPr lang="ru-RU" dirty="0" smtClean="0"/>
              <a:t>; </a:t>
            </a:r>
          </a:p>
          <a:p>
            <a:r>
              <a:rPr lang="ru-RU" dirty="0" smtClean="0"/>
              <a:t>16) онкогенез.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1899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0000" t="31112" r="37500" b="34095"/>
          <a:stretch/>
        </p:blipFill>
        <p:spPr>
          <a:xfrm>
            <a:off x="1463040" y="1854927"/>
            <a:ext cx="8107680" cy="44762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err="1" smtClean="0"/>
              <a:t>Қазіргі</a:t>
            </a:r>
            <a:r>
              <a:rPr lang="ru-RU" sz="2800" dirty="0" smtClean="0"/>
              <a:t> </a:t>
            </a:r>
            <a:r>
              <a:rPr lang="ru-RU" sz="2800" dirty="0" err="1"/>
              <a:t>заманғы</a:t>
            </a:r>
            <a:r>
              <a:rPr lang="ru-RU" sz="2800" dirty="0"/>
              <a:t> </a:t>
            </a:r>
            <a:r>
              <a:rPr lang="ru-RU" sz="2800" dirty="0" err="1"/>
              <a:t>позициялардан</a:t>
            </a:r>
            <a:r>
              <a:rPr lang="ru-RU" sz="2800" dirty="0"/>
              <a:t> </a:t>
            </a:r>
            <a:r>
              <a:rPr lang="ru-RU" sz="2800" dirty="0" err="1" smtClean="0"/>
              <a:t>биосәйкестілік</a:t>
            </a:r>
            <a:r>
              <a:rPr lang="ru-RU" sz="2800" dirty="0" smtClean="0"/>
              <a:t> </a:t>
            </a:r>
            <a:r>
              <a:rPr lang="ru-RU" sz="2800" dirty="0" err="1" smtClean="0"/>
              <a:t>толық</a:t>
            </a:r>
            <a:r>
              <a:rPr lang="ru-RU" sz="2800" dirty="0" smtClean="0"/>
              <a:t> </a:t>
            </a:r>
            <a:r>
              <a:rPr lang="ru-RU" sz="2800" dirty="0" err="1" smtClean="0"/>
              <a:t>жүйенің</a:t>
            </a:r>
            <a:r>
              <a:rPr lang="ru-RU" sz="2800" dirty="0" smtClean="0"/>
              <a:t> </a:t>
            </a:r>
            <a:r>
              <a:rPr lang="ru-RU" sz="2800" dirty="0" err="1" smtClean="0"/>
              <a:t>функциясы</a:t>
            </a:r>
            <a:r>
              <a:rPr lang="ru-RU" sz="2800" dirty="0" smtClean="0"/>
              <a:t>, </a:t>
            </a:r>
            <a:r>
              <a:rPr lang="ru-RU" sz="2800" dirty="0" err="1"/>
              <a:t>яғни</a:t>
            </a:r>
            <a:r>
              <a:rPr lang="ru-RU" sz="2800" dirty="0"/>
              <a:t> </a:t>
            </a:r>
            <a:r>
              <a:rPr lang="ru-RU" sz="2800" dirty="0" err="1" smtClean="0"/>
              <a:t>оның</a:t>
            </a:r>
            <a:r>
              <a:rPr lang="ru-RU" sz="2800" dirty="0" smtClean="0"/>
              <a:t> </a:t>
            </a:r>
            <a:r>
              <a:rPr lang="ru-RU" sz="2800" dirty="0" err="1"/>
              <a:t>құрамына</a:t>
            </a:r>
            <a:r>
              <a:rPr lang="ru-RU" sz="2800" dirty="0"/>
              <a:t> </a:t>
            </a:r>
            <a:r>
              <a:rPr lang="ru-RU" sz="2800" dirty="0" err="1"/>
              <a:t>кіретін</a:t>
            </a:r>
            <a:r>
              <a:rPr lang="ru-RU" sz="2800" dirty="0"/>
              <a:t> </a:t>
            </a:r>
            <a:r>
              <a:rPr lang="ru-RU" sz="2800" dirty="0" err="1"/>
              <a:t>барлық</a:t>
            </a:r>
            <a:r>
              <a:rPr lang="ru-RU" sz="2800" dirty="0"/>
              <a:t> </a:t>
            </a:r>
            <a:r>
              <a:rPr lang="ru-RU" sz="2800" dirty="0" err="1" smtClean="0"/>
              <a:t>компоненттердің</a:t>
            </a:r>
            <a:r>
              <a:rPr lang="ru-RU" sz="2800" dirty="0" smtClean="0"/>
              <a:t> </a:t>
            </a:r>
            <a:r>
              <a:rPr lang="ru-RU" sz="2800" dirty="0"/>
              <a:t>(реципиент </a:t>
            </a:r>
            <a:r>
              <a:rPr lang="ru-RU" sz="2800" dirty="0" err="1"/>
              <a:t>ағзасы</a:t>
            </a:r>
            <a:r>
              <a:rPr lang="ru-RU" sz="2800" dirty="0"/>
              <a:t>, материал, </a:t>
            </a:r>
            <a:r>
              <a:rPr lang="ru-RU" sz="2800" dirty="0" err="1"/>
              <a:t>жасушалар</a:t>
            </a:r>
            <a:r>
              <a:rPr lang="ru-RU" sz="2800" dirty="0" smtClean="0"/>
              <a:t>) </a:t>
            </a:r>
            <a:r>
              <a:rPr lang="ru-RU" sz="2800" dirty="0" err="1" smtClean="0"/>
              <a:t>бірлесіп</a:t>
            </a:r>
            <a:r>
              <a:rPr lang="ru-RU" sz="2800" dirty="0" smtClean="0"/>
              <a:t>  </a:t>
            </a:r>
            <a:r>
              <a:rPr lang="ru-RU" sz="2800" dirty="0" err="1"/>
              <a:t>жұмыс</a:t>
            </a:r>
            <a:r>
              <a:rPr lang="ru-RU" sz="2800" dirty="0"/>
              <a:t> </a:t>
            </a:r>
            <a:r>
              <a:rPr lang="ru-RU" sz="2800" dirty="0" err="1"/>
              <a:t>істеуі</a:t>
            </a:r>
            <a:r>
              <a:rPr lang="ru-RU" sz="2800" dirty="0"/>
              <a:t> </a:t>
            </a:r>
            <a:r>
              <a:rPr lang="ru-RU" sz="2800" dirty="0" err="1" smtClean="0"/>
              <a:t>болып</a:t>
            </a:r>
            <a:r>
              <a:rPr lang="ru-RU" sz="2800" dirty="0" smtClean="0"/>
              <a:t> </a:t>
            </a:r>
            <a:r>
              <a:rPr lang="ru-RU" sz="2800" dirty="0" err="1" smtClean="0"/>
              <a:t>табылады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75626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4034" y="149947"/>
            <a:ext cx="937042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Қазіргі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уақытта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әлемде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in vitro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да,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in vivo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да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медициналық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мақсаттағы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материалдардың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биосәйкестілігін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сипаттайтын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параметрлерді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бағалауға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бағытталған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көптеген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әдістемелер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әзірленді</a:t>
            </a:r>
            <a:endParaRPr lang="ru-RU" sz="2000" dirty="0"/>
          </a:p>
          <a:p>
            <a:pPr algn="just"/>
            <a:r>
              <a:rPr lang="ru-RU" sz="2400" dirty="0" err="1" smtClean="0"/>
              <a:t>Алайда</a:t>
            </a:r>
            <a:r>
              <a:rPr lang="ru-RU" sz="2400" dirty="0"/>
              <a:t>, </a:t>
            </a:r>
            <a:r>
              <a:rPr lang="ru-RU" sz="2400" dirty="0" err="1" smtClean="0"/>
              <a:t>жануарларды</a:t>
            </a:r>
            <a:r>
              <a:rPr lang="ru-RU" sz="2400" dirty="0" smtClean="0"/>
              <a:t> </a:t>
            </a:r>
            <a:r>
              <a:rPr lang="ru-RU" sz="2400" dirty="0" err="1" smtClean="0"/>
              <a:t>биоссәйкестілікті</a:t>
            </a:r>
            <a:r>
              <a:rPr lang="ru-RU" sz="2400" dirty="0" smtClean="0"/>
              <a:t> </a:t>
            </a:r>
            <a:r>
              <a:rPr lang="ru-RU" sz="2400" dirty="0" err="1" smtClean="0"/>
              <a:t>тестілеуде</a:t>
            </a:r>
            <a:r>
              <a:rPr lang="ru-RU" sz="2400" dirty="0" smtClean="0"/>
              <a:t> </a:t>
            </a:r>
            <a:r>
              <a:rPr lang="ru-RU" sz="2400" dirty="0" err="1" smtClean="0"/>
              <a:t>қолдану</a:t>
            </a:r>
            <a:r>
              <a:rPr lang="ru-RU" sz="2400" dirty="0" smtClean="0"/>
              <a:t>  </a:t>
            </a:r>
            <a:r>
              <a:rPr lang="ru-RU" sz="2400" dirty="0" err="1"/>
              <a:t>қазіргі</a:t>
            </a:r>
            <a:r>
              <a:rPr lang="ru-RU" sz="2400" dirty="0"/>
              <a:t> </a:t>
            </a:r>
            <a:r>
              <a:rPr lang="ru-RU" sz="2400" dirty="0" err="1"/>
              <a:t>уақытта</a:t>
            </a:r>
            <a:r>
              <a:rPr lang="ru-RU" sz="2400" dirty="0"/>
              <a:t> </a:t>
            </a:r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dirty="0" err="1"/>
              <a:t>шектеулерге</a:t>
            </a:r>
            <a:r>
              <a:rPr lang="ru-RU" sz="2400" dirty="0"/>
              <a:t> </a:t>
            </a:r>
            <a:r>
              <a:rPr lang="ru-RU" sz="2400" dirty="0" err="1"/>
              <a:t>ие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елдерде</a:t>
            </a:r>
            <a:r>
              <a:rPr lang="ru-RU" sz="2400" dirty="0"/>
              <a:t> бар </a:t>
            </a:r>
            <a:r>
              <a:rPr lang="ru-RU" sz="2400" dirty="0" err="1"/>
              <a:t>шектеуші</a:t>
            </a:r>
            <a:r>
              <a:rPr lang="ru-RU" sz="2400" dirty="0"/>
              <a:t> </a:t>
            </a:r>
            <a:r>
              <a:rPr lang="ru-RU" sz="2400" dirty="0" err="1"/>
              <a:t>заңнамалармен</a:t>
            </a:r>
            <a:r>
              <a:rPr lang="ru-RU" sz="2400" dirty="0"/>
              <a:t>, </a:t>
            </a:r>
            <a:r>
              <a:rPr lang="ru-RU" sz="2400" dirty="0" err="1"/>
              <a:t>этикалық</a:t>
            </a:r>
            <a:r>
              <a:rPr lang="ru-RU" sz="2400" dirty="0"/>
              <a:t> </a:t>
            </a:r>
            <a:r>
              <a:rPr lang="ru-RU" sz="2400" dirty="0" err="1"/>
              <a:t>нормалармен</a:t>
            </a:r>
            <a:r>
              <a:rPr lang="ru-RU" sz="2400" dirty="0"/>
              <a:t>, </a:t>
            </a:r>
            <a:r>
              <a:rPr lang="ru-RU" sz="2400" dirty="0" err="1"/>
              <a:t>осындай</a:t>
            </a:r>
            <a:r>
              <a:rPr lang="ru-RU" sz="2400" dirty="0"/>
              <a:t> </a:t>
            </a:r>
            <a:r>
              <a:rPr lang="ru-RU" sz="2400" dirty="0" err="1"/>
              <a:t>зерттеулердің</a:t>
            </a:r>
            <a:r>
              <a:rPr lang="ru-RU" sz="2400" dirty="0"/>
              <a:t> </a:t>
            </a: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dirty="0" err="1"/>
              <a:t>құнымен</a:t>
            </a:r>
            <a:r>
              <a:rPr lang="ru-RU" sz="2400" dirty="0"/>
              <a:t>, </a:t>
            </a:r>
            <a:r>
              <a:rPr lang="ru-RU" sz="2400" dirty="0" err="1"/>
              <a:t>өткізу</a:t>
            </a:r>
            <a:r>
              <a:rPr lang="ru-RU" sz="2400" dirty="0"/>
              <a:t> </a:t>
            </a:r>
            <a:r>
              <a:rPr lang="ru-RU" sz="2400" dirty="0" err="1"/>
              <a:t>шарттарын</a:t>
            </a:r>
            <a:r>
              <a:rPr lang="ru-RU" sz="2400" dirty="0"/>
              <a:t> </a:t>
            </a:r>
            <a:r>
              <a:rPr lang="ru-RU" sz="2400" dirty="0" err="1"/>
              <a:t>қиындатқан</a:t>
            </a:r>
            <a:r>
              <a:rPr lang="ru-RU" sz="2400" dirty="0"/>
              <a:t> </a:t>
            </a:r>
            <a:r>
              <a:rPr lang="ru-RU" sz="2400" dirty="0" err="1"/>
              <a:t>стандарттаумен</a:t>
            </a:r>
            <a:r>
              <a:rPr lang="ru-RU" sz="2400" dirty="0"/>
              <a:t>, </a:t>
            </a:r>
            <a:r>
              <a:rPr lang="ru-RU" sz="2400" dirty="0" err="1"/>
              <a:t>тестілеудің</a:t>
            </a:r>
            <a:r>
              <a:rPr lang="ru-RU" sz="2400" dirty="0"/>
              <a:t> </a:t>
            </a:r>
            <a:r>
              <a:rPr lang="ru-RU" sz="2400" dirty="0" err="1"/>
              <a:t>көп</a:t>
            </a:r>
            <a:r>
              <a:rPr lang="ru-RU" sz="2400" dirty="0"/>
              <a:t> </a:t>
            </a:r>
            <a:r>
              <a:rPr lang="ru-RU" sz="2400" dirty="0" err="1"/>
              <a:t>ұзақтығымен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 smtClean="0"/>
              <a:t>	</a:t>
            </a:r>
            <a:r>
              <a:rPr lang="ru-RU" sz="2400" dirty="0" err="1" smtClean="0"/>
              <a:t>Осыған</a:t>
            </a:r>
            <a:r>
              <a:rPr lang="ru-RU" sz="2400" dirty="0" smtClean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соңғы</a:t>
            </a:r>
            <a:r>
              <a:rPr lang="ru-RU" sz="2400" dirty="0"/>
              <a:t> </a:t>
            </a:r>
            <a:r>
              <a:rPr lang="ru-RU" sz="2400" dirty="0" err="1"/>
              <a:t>уақытта</a:t>
            </a:r>
            <a:r>
              <a:rPr lang="ru-RU" sz="2400" dirty="0"/>
              <a:t> </a:t>
            </a:r>
            <a:r>
              <a:rPr lang="ru-RU" sz="2400" dirty="0" err="1"/>
              <a:t>цитоуыттылықты</a:t>
            </a:r>
            <a:r>
              <a:rPr lang="ru-RU" sz="2400" dirty="0"/>
              <a:t> </a:t>
            </a:r>
            <a:r>
              <a:rPr lang="ru-RU" sz="2400" dirty="0" err="1"/>
              <a:t>бағалау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dirty="0" err="1"/>
              <a:t>зерттеулер</a:t>
            </a:r>
            <a:r>
              <a:rPr lang="ru-RU" sz="2400" dirty="0"/>
              <a:t> </a:t>
            </a:r>
            <a:r>
              <a:rPr lang="en-US" sz="2400" dirty="0"/>
              <a:t>in vitro </a:t>
            </a:r>
            <a:r>
              <a:rPr lang="ru-RU" sz="2400" dirty="0" err="1"/>
              <a:t>үлгілерінде</a:t>
            </a:r>
            <a:r>
              <a:rPr lang="ru-RU" sz="2400" dirty="0"/>
              <a:t> </a:t>
            </a:r>
            <a:r>
              <a:rPr lang="ru-RU" sz="2400" dirty="0" err="1"/>
              <a:t>жүргізіледі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ретте</a:t>
            </a:r>
            <a:r>
              <a:rPr lang="ru-RU" sz="2400" dirty="0"/>
              <a:t> </a:t>
            </a:r>
            <a:r>
              <a:rPr lang="en-US" sz="2400" dirty="0"/>
              <a:t>in vitro </a:t>
            </a:r>
            <a:r>
              <a:rPr lang="ru-RU" sz="2400" dirty="0" err="1"/>
              <a:t>тестілеудің</a:t>
            </a:r>
            <a:r>
              <a:rPr lang="ru-RU" sz="2400" dirty="0"/>
              <a:t> </a:t>
            </a:r>
            <a:r>
              <a:rPr lang="ru-RU" sz="2400" dirty="0" err="1"/>
              <a:t>қандай</a:t>
            </a:r>
            <a:r>
              <a:rPr lang="ru-RU" sz="2400" dirty="0"/>
              <a:t> да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әдісін</a:t>
            </a:r>
            <a:r>
              <a:rPr lang="ru-RU" sz="2400" dirty="0"/>
              <a:t> </a:t>
            </a:r>
            <a:r>
              <a:rPr lang="ru-RU" sz="2400" dirty="0" err="1"/>
              <a:t>мақұлдау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en-US" sz="2400" dirty="0"/>
              <a:t>in vivo </a:t>
            </a:r>
            <a:r>
              <a:rPr lang="ru-RU" sz="2400" dirty="0" err="1"/>
              <a:t>зерттеуді</a:t>
            </a:r>
            <a:r>
              <a:rPr lang="ru-RU" sz="2400" dirty="0"/>
              <a:t> </a:t>
            </a:r>
            <a:r>
              <a:rPr lang="ru-RU" sz="2400" dirty="0" err="1"/>
              <a:t>жүргізудің</a:t>
            </a:r>
            <a:r>
              <a:rPr lang="ru-RU" sz="2400" dirty="0"/>
              <a:t> </a:t>
            </a:r>
            <a:r>
              <a:rPr lang="ru-RU" sz="2400" dirty="0" err="1"/>
              <a:t>баламасы</a:t>
            </a:r>
            <a:r>
              <a:rPr lang="ru-RU" sz="2400" dirty="0"/>
              <a:t> </a:t>
            </a:r>
            <a:r>
              <a:rPr lang="ru-RU" sz="2400" dirty="0" err="1"/>
              <a:t>ретінде</a:t>
            </a:r>
            <a:r>
              <a:rPr lang="ru-RU" sz="2400" dirty="0"/>
              <a:t> тек </a:t>
            </a:r>
            <a:r>
              <a:rPr lang="ru-RU" sz="2400" dirty="0" err="1"/>
              <a:t>екі</a:t>
            </a:r>
            <a:r>
              <a:rPr lang="ru-RU" sz="2400" dirty="0"/>
              <a:t> аспект-</a:t>
            </a:r>
            <a:r>
              <a:rPr lang="ru-RU" sz="2400" dirty="0" err="1">
                <a:solidFill>
                  <a:srgbClr val="FF0000"/>
                </a:solidFill>
              </a:rPr>
              <a:t>сенімділік</a:t>
            </a:r>
            <a:r>
              <a:rPr lang="ru-RU" sz="2400" dirty="0"/>
              <a:t> пен </a:t>
            </a:r>
            <a:r>
              <a:rPr lang="ru-RU" sz="2400" dirty="0" err="1">
                <a:solidFill>
                  <a:srgbClr val="FF0000"/>
                </a:solidFill>
              </a:rPr>
              <a:t>өзектілік</a:t>
            </a:r>
            <a:r>
              <a:rPr lang="ru-RU" sz="2400" dirty="0"/>
              <a:t> </a:t>
            </a:r>
            <a:r>
              <a:rPr lang="ru-RU" sz="2400" dirty="0" err="1"/>
              <a:t>расталуы</a:t>
            </a:r>
            <a:r>
              <a:rPr lang="ru-RU" sz="2400" dirty="0"/>
              <a:t> </a:t>
            </a:r>
            <a:r>
              <a:rPr lang="ru-RU" sz="2400" dirty="0" err="1"/>
              <a:t>тиіс</a:t>
            </a:r>
            <a:r>
              <a:rPr lang="ru-RU" sz="2400" dirty="0"/>
              <a:t>. </a:t>
            </a:r>
            <a:r>
              <a:rPr lang="ru-RU" sz="2400" dirty="0" err="1"/>
              <a:t>Сенімділік</a:t>
            </a:r>
            <a:r>
              <a:rPr lang="ru-RU" sz="2400" dirty="0"/>
              <a:t> </a:t>
            </a:r>
            <a:r>
              <a:rPr lang="ru-RU" sz="2400" dirty="0" err="1"/>
              <a:t>зертханалардың</a:t>
            </a:r>
            <a:r>
              <a:rPr lang="ru-RU" sz="2400" dirty="0"/>
              <a:t> </a:t>
            </a:r>
            <a:r>
              <a:rPr lang="ru-RU" sz="2400" dirty="0" err="1"/>
              <a:t>ішінде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арасында</a:t>
            </a:r>
            <a:r>
              <a:rPr lang="ru-RU" sz="2400" dirty="0"/>
              <a:t>, </a:t>
            </a:r>
            <a:r>
              <a:rPr lang="ru-RU" sz="2400" dirty="0" err="1"/>
              <a:t>сондай-ақ</a:t>
            </a:r>
            <a:r>
              <a:rPr lang="ru-RU" sz="2400" dirty="0"/>
              <a:t> </a:t>
            </a:r>
            <a:r>
              <a:rPr lang="ru-RU" sz="2400" dirty="0" err="1"/>
              <a:t>уақыт</a:t>
            </a:r>
            <a:r>
              <a:rPr lang="ru-RU" sz="2400" dirty="0"/>
              <a:t> </a:t>
            </a:r>
            <a:r>
              <a:rPr lang="ru-RU" sz="2400" dirty="0" err="1"/>
              <a:t>ағымында</a:t>
            </a:r>
            <a:r>
              <a:rPr lang="ru-RU" sz="2400" dirty="0"/>
              <a:t> </a:t>
            </a:r>
            <a:r>
              <a:rPr lang="ru-RU" sz="2400" dirty="0" err="1"/>
              <a:t>нәтижелердің</a:t>
            </a:r>
            <a:r>
              <a:rPr lang="ru-RU" sz="2400" dirty="0"/>
              <a:t> </a:t>
            </a:r>
            <a:r>
              <a:rPr lang="ru-RU" sz="2400" dirty="0" err="1"/>
              <a:t>қайта</a:t>
            </a:r>
            <a:r>
              <a:rPr lang="ru-RU" sz="2400" dirty="0"/>
              <a:t> </a:t>
            </a:r>
            <a:r>
              <a:rPr lang="ru-RU" sz="2400" dirty="0" err="1"/>
              <a:t>қалпына</a:t>
            </a:r>
            <a:r>
              <a:rPr lang="ru-RU" sz="2400" dirty="0"/>
              <a:t> </a:t>
            </a:r>
            <a:r>
              <a:rPr lang="ru-RU" sz="2400" dirty="0" err="1"/>
              <a:t>келтірілуіне</a:t>
            </a:r>
            <a:r>
              <a:rPr lang="ru-RU" sz="2400" dirty="0"/>
              <a:t> </a:t>
            </a:r>
            <a:r>
              <a:rPr lang="ru-RU" sz="2400" dirty="0" err="1"/>
              <a:t>негізделген</a:t>
            </a:r>
            <a:r>
              <a:rPr lang="ru-RU" sz="2400" dirty="0"/>
              <a:t>. </a:t>
            </a:r>
            <a:r>
              <a:rPr lang="ru-RU" sz="2400" dirty="0" err="1"/>
              <a:t>Өзектілігі</a:t>
            </a:r>
            <a:r>
              <a:rPr lang="ru-RU" sz="2400" dirty="0"/>
              <a:t> </a:t>
            </a:r>
            <a:r>
              <a:rPr lang="ru-RU" sz="2400" dirty="0" err="1"/>
              <a:t>нақты</a:t>
            </a:r>
            <a:r>
              <a:rPr lang="ru-RU" sz="2400" dirty="0"/>
              <a:t> </a:t>
            </a:r>
            <a:r>
              <a:rPr lang="ru-RU" sz="2400" dirty="0" err="1"/>
              <a:t>жағдайға</a:t>
            </a:r>
            <a:r>
              <a:rPr lang="ru-RU" sz="2400" dirty="0"/>
              <a:t> </a:t>
            </a:r>
            <a:r>
              <a:rPr lang="ru-RU" sz="2400" dirty="0" err="1"/>
              <a:t>қатысты</a:t>
            </a:r>
            <a:r>
              <a:rPr lang="ru-RU" sz="2400" dirty="0"/>
              <a:t> </a:t>
            </a:r>
            <a:r>
              <a:rPr lang="ru-RU" sz="2400" dirty="0" err="1"/>
              <a:t>баламалы</a:t>
            </a:r>
            <a:r>
              <a:rPr lang="ru-RU" sz="2400" dirty="0"/>
              <a:t> </a:t>
            </a:r>
            <a:r>
              <a:rPr lang="ru-RU" sz="2400" dirty="0" err="1"/>
              <a:t>әдіспен</a:t>
            </a:r>
            <a:r>
              <a:rPr lang="ru-RU" sz="2400" dirty="0"/>
              <a:t> </a:t>
            </a:r>
            <a:r>
              <a:rPr lang="ru-RU" sz="2400" dirty="0" err="1"/>
              <a:t>салыстырғанда</a:t>
            </a:r>
            <a:r>
              <a:rPr lang="ru-RU" sz="2400" dirty="0"/>
              <a:t> </a:t>
            </a:r>
            <a:r>
              <a:rPr lang="ru-RU" sz="2400" dirty="0" err="1"/>
              <a:t>нәтижелердің</a:t>
            </a:r>
            <a:r>
              <a:rPr lang="ru-RU" sz="2400" dirty="0"/>
              <a:t> </a:t>
            </a:r>
            <a:r>
              <a:rPr lang="ru-RU" sz="2400" dirty="0" err="1"/>
              <a:t>ғылыми</a:t>
            </a:r>
            <a:r>
              <a:rPr lang="ru-RU" sz="2400" dirty="0"/>
              <a:t> </a:t>
            </a:r>
            <a:r>
              <a:rPr lang="ru-RU" sz="2400" dirty="0" err="1"/>
              <a:t>маңыздылығы</a:t>
            </a:r>
            <a:r>
              <a:rPr lang="ru-RU" sz="2400" dirty="0"/>
              <a:t> мен </a:t>
            </a:r>
            <a:r>
              <a:rPr lang="ru-RU" sz="2400" dirty="0" err="1"/>
              <a:t>пайдалылығына</a:t>
            </a:r>
            <a:r>
              <a:rPr lang="ru-RU" sz="2400" dirty="0"/>
              <a:t> </a:t>
            </a:r>
            <a:r>
              <a:rPr lang="ru-RU" sz="2400" dirty="0" err="1"/>
              <a:t>жатады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0674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5155" y="702269"/>
            <a:ext cx="8125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In vitro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тестерінде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бағаланатын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биосәйкестіліктің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параметрлері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7571" t="38349" r="34929" b="22793"/>
          <a:stretch/>
        </p:blipFill>
        <p:spPr>
          <a:xfrm>
            <a:off x="2525486" y="1515291"/>
            <a:ext cx="7419703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465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4367" y="274712"/>
            <a:ext cx="92485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Материалдың</a:t>
            </a:r>
            <a:r>
              <a:rPr lang="ru-RU" sz="2400" b="1" dirty="0"/>
              <a:t> </a:t>
            </a:r>
            <a:r>
              <a:rPr lang="ru-RU" sz="2400" b="1" dirty="0" err="1"/>
              <a:t>цитоуыттылығы</a:t>
            </a:r>
            <a:r>
              <a:rPr lang="ru-RU" sz="2400" b="1" dirty="0"/>
              <a:t> </a:t>
            </a:r>
            <a:r>
              <a:rPr lang="ru-RU" sz="2400" b="1" dirty="0" err="1"/>
              <a:t>және</a:t>
            </a:r>
            <a:r>
              <a:rPr lang="ru-RU" sz="2400" b="1" dirty="0"/>
              <a:t> </a:t>
            </a:r>
            <a:r>
              <a:rPr lang="ru-RU" sz="2400" b="1" dirty="0" err="1"/>
              <a:t>жасушалардың</a:t>
            </a:r>
            <a:r>
              <a:rPr lang="ru-RU" sz="2400" b="1" dirty="0"/>
              <a:t> </a:t>
            </a:r>
            <a:r>
              <a:rPr lang="ru-RU" sz="2400" b="1" dirty="0" err="1" smtClean="0"/>
              <a:t>өміршеңдігі</a:t>
            </a:r>
            <a:r>
              <a:rPr lang="ru-RU" sz="2400" b="1" dirty="0" smtClean="0"/>
              <a:t> </a:t>
            </a:r>
            <a:r>
              <a:rPr lang="ru-RU" sz="2400" dirty="0" smtClean="0"/>
              <a:t>(</a:t>
            </a:r>
            <a:r>
              <a:rPr lang="ru-RU" sz="2400" dirty="0" err="1" smtClean="0"/>
              <a:t>Цитотоксичность</a:t>
            </a:r>
            <a:r>
              <a:rPr lang="ru-RU" sz="2400" dirty="0" smtClean="0"/>
              <a:t> </a:t>
            </a:r>
            <a:r>
              <a:rPr lang="ru-RU" sz="2400" dirty="0"/>
              <a:t>материала и жизнеспособность </a:t>
            </a:r>
            <a:r>
              <a:rPr lang="ru-RU" sz="2400" dirty="0" smtClean="0"/>
              <a:t>клеток)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70858" y="1222777"/>
            <a:ext cx="987552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Цитоуыттылық</a:t>
            </a:r>
            <a:r>
              <a:rPr lang="ru-RU" sz="2400" dirty="0" smtClean="0"/>
              <a:t> </a:t>
            </a:r>
            <a:r>
              <a:rPr lang="ru-RU" sz="2400" dirty="0" err="1" smtClean="0"/>
              <a:t>химиялық</a:t>
            </a:r>
            <a:r>
              <a:rPr lang="ru-RU" sz="2400" dirty="0" smtClean="0"/>
              <a:t> </a:t>
            </a:r>
            <a:r>
              <a:rPr lang="ru-RU" sz="2400" dirty="0" err="1"/>
              <a:t>заттардың</a:t>
            </a:r>
            <a:r>
              <a:rPr lang="ru-RU" sz="2400" dirty="0"/>
              <a:t> </a:t>
            </a:r>
            <a:r>
              <a:rPr lang="ru-RU" sz="2400" dirty="0" err="1"/>
              <a:t>жасушаларға</a:t>
            </a:r>
            <a:r>
              <a:rPr lang="ru-RU" sz="2400" dirty="0"/>
              <a:t> </a:t>
            </a:r>
            <a:r>
              <a:rPr lang="ru-RU" sz="2400" dirty="0" err="1"/>
              <a:t>уытты</a:t>
            </a:r>
            <a:r>
              <a:rPr lang="ru-RU" sz="2400" dirty="0"/>
              <a:t> </a:t>
            </a:r>
            <a:r>
              <a:rPr lang="ru-RU" sz="2400" dirty="0" err="1"/>
              <a:t>әсер</a:t>
            </a:r>
            <a:r>
              <a:rPr lang="ru-RU" sz="2400" dirty="0"/>
              <a:t> </a:t>
            </a:r>
            <a:r>
              <a:rPr lang="ru-RU" sz="2400" dirty="0" err="1"/>
              <a:t>ету</a:t>
            </a:r>
            <a:r>
              <a:rPr lang="ru-RU" sz="2400" dirty="0"/>
              <a:t> </a:t>
            </a:r>
            <a:r>
              <a:rPr lang="ru-RU" sz="2400" dirty="0" err="1"/>
              <a:t>қасиеті</a:t>
            </a:r>
            <a:r>
              <a:rPr lang="ru-RU" sz="2400" dirty="0"/>
              <a:t>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 smtClean="0"/>
              <a:t>анықталады</a:t>
            </a:r>
            <a:r>
              <a:rPr lang="ru-RU" sz="2400" dirty="0" smtClean="0"/>
              <a:t>, </a:t>
            </a:r>
            <a:r>
              <a:rPr lang="ru-RU" sz="2400" dirty="0" err="1" smtClean="0"/>
              <a:t>яғни</a:t>
            </a:r>
            <a:r>
              <a:rPr lang="ru-RU" sz="2400" dirty="0" smtClean="0"/>
              <a:t> </a:t>
            </a:r>
            <a:r>
              <a:rPr lang="ru-RU" sz="2400" dirty="0" err="1" smtClean="0"/>
              <a:t>биоматериалдан</a:t>
            </a:r>
            <a:r>
              <a:rPr lang="ru-RU" sz="2400" dirty="0" smtClean="0"/>
              <a:t> </a:t>
            </a:r>
            <a:r>
              <a:rPr lang="ru-RU" sz="2400" dirty="0" err="1" smtClean="0"/>
              <a:t>шыққан</a:t>
            </a:r>
            <a:r>
              <a:rPr lang="ru-RU" sz="2400" dirty="0" smtClean="0"/>
              <a:t> </a:t>
            </a:r>
            <a:r>
              <a:rPr lang="ru-RU" sz="2400" dirty="0" err="1" smtClean="0"/>
              <a:t>уытты</a:t>
            </a:r>
            <a:r>
              <a:rPr lang="ru-RU" sz="2400" dirty="0" smtClean="0"/>
              <a:t> </a:t>
            </a:r>
            <a:r>
              <a:rPr lang="ru-RU" sz="2400" dirty="0" err="1" smtClean="0"/>
              <a:t>заттар</a:t>
            </a:r>
            <a:r>
              <a:rPr lang="ru-RU" sz="2400" dirty="0" smtClean="0"/>
              <a:t>  </a:t>
            </a:r>
            <a:r>
              <a:rPr lang="ru-RU" sz="2400" dirty="0" err="1" smtClean="0"/>
              <a:t>жасушаның</a:t>
            </a:r>
            <a:r>
              <a:rPr lang="ru-RU" sz="2400" dirty="0" smtClean="0"/>
              <a:t> </a:t>
            </a:r>
            <a:r>
              <a:rPr lang="ru-RU" sz="2400" dirty="0" err="1"/>
              <a:t>өміршеңдігі</a:t>
            </a:r>
            <a:r>
              <a:rPr lang="ru-RU" sz="2400" dirty="0"/>
              <a:t>, пролиферация, адгезия, </a:t>
            </a:r>
            <a:r>
              <a:rPr lang="ru-RU" sz="2400" dirty="0" err="1"/>
              <a:t>биосинтетикалық</a:t>
            </a:r>
            <a:r>
              <a:rPr lang="ru-RU" sz="2400" dirty="0"/>
              <a:t> </a:t>
            </a:r>
            <a:r>
              <a:rPr lang="ru-RU" sz="2400" dirty="0" err="1"/>
              <a:t>белсенділік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жасушаның</a:t>
            </a:r>
            <a:r>
              <a:rPr lang="ru-RU" sz="2400" dirty="0"/>
              <a:t> </a:t>
            </a:r>
            <a:r>
              <a:rPr lang="ru-RU" sz="2400" dirty="0" err="1"/>
              <a:t>морфологиясы</a:t>
            </a:r>
            <a:r>
              <a:rPr lang="ru-RU" sz="2400" dirty="0"/>
              <a:t> </a:t>
            </a:r>
            <a:r>
              <a:rPr lang="ru-RU" sz="2400" dirty="0" err="1"/>
              <a:t>сияқты</a:t>
            </a:r>
            <a:r>
              <a:rPr lang="ru-RU" sz="2400" dirty="0"/>
              <a:t> </a:t>
            </a:r>
            <a:r>
              <a:rPr lang="ru-RU" sz="2400" dirty="0" err="1"/>
              <a:t>жасушалық</a:t>
            </a:r>
            <a:r>
              <a:rPr lang="ru-RU" sz="2400" dirty="0"/>
              <a:t> </a:t>
            </a:r>
            <a:r>
              <a:rPr lang="ru-RU" sz="2400" dirty="0" err="1"/>
              <a:t>функцияның</a:t>
            </a:r>
            <a:r>
              <a:rPr lang="ru-RU" sz="2400" dirty="0"/>
              <a:t> </a:t>
            </a:r>
            <a:r>
              <a:rPr lang="ru-RU" sz="2400" dirty="0" err="1"/>
              <a:t>түрлі</a:t>
            </a:r>
            <a:r>
              <a:rPr lang="ru-RU" sz="2400" dirty="0"/>
              <a:t> </a:t>
            </a:r>
            <a:r>
              <a:rPr lang="ru-RU" sz="2400" dirty="0" err="1"/>
              <a:t>аспектілерін</a:t>
            </a:r>
            <a:r>
              <a:rPr lang="ru-RU" sz="2400" dirty="0"/>
              <a:t> </a:t>
            </a:r>
            <a:r>
              <a:rPr lang="ru-RU" sz="2400" dirty="0" err="1"/>
              <a:t>қозғайды</a:t>
            </a:r>
            <a:r>
              <a:rPr lang="ru-RU" sz="2400" dirty="0"/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есептеледі</a:t>
            </a:r>
            <a:r>
              <a:rPr lang="ru-RU" sz="2400" dirty="0"/>
              <a:t>. </a:t>
            </a:r>
            <a:r>
              <a:rPr lang="ru-RU" sz="2400" dirty="0" smtClean="0"/>
              <a:t>Осы </a:t>
            </a:r>
            <a:r>
              <a:rPr lang="ru-RU" sz="2400" dirty="0" err="1" smtClean="0"/>
              <a:t>цитоуытылықты</a:t>
            </a:r>
            <a:r>
              <a:rPr lang="ru-RU" sz="2400" dirty="0" smtClean="0"/>
              <a:t> </a:t>
            </a:r>
            <a:r>
              <a:rPr lang="ru-RU" sz="2400" dirty="0" err="1" smtClean="0"/>
              <a:t>жасушаларды</a:t>
            </a:r>
            <a:r>
              <a:rPr lang="ru-RU" sz="2400" dirty="0" smtClean="0"/>
              <a:t> </a:t>
            </a:r>
            <a:r>
              <a:rPr lang="en-US" sz="2400" dirty="0" smtClean="0"/>
              <a:t>in vitro</a:t>
            </a:r>
            <a:r>
              <a:rPr lang="kk-KZ" sz="2400" dirty="0" smtClean="0"/>
              <a:t> жағдайында өсіріп токсикалық </a:t>
            </a:r>
            <a:r>
              <a:rPr lang="ru-RU" sz="2400" dirty="0" smtClean="0"/>
              <a:t> </a:t>
            </a:r>
            <a:r>
              <a:rPr lang="ru-RU" sz="2400" dirty="0" err="1"/>
              <a:t>тәуекелдерін</a:t>
            </a:r>
            <a:r>
              <a:rPr lang="ru-RU" sz="2400" dirty="0"/>
              <a:t> </a:t>
            </a:r>
            <a:r>
              <a:rPr lang="ru-RU" sz="2400" dirty="0" err="1"/>
              <a:t>бағалауды</a:t>
            </a:r>
            <a:r>
              <a:rPr lang="ru-RU" sz="2400" dirty="0"/>
              <a:t> </a:t>
            </a:r>
            <a:r>
              <a:rPr lang="ru-RU" sz="2400" dirty="0" err="1"/>
              <a:t>жүргізуге</a:t>
            </a:r>
            <a:r>
              <a:rPr lang="ru-RU" sz="2400" dirty="0"/>
              <a:t> </a:t>
            </a:r>
            <a:r>
              <a:rPr lang="ru-RU" sz="2400" dirty="0" err="1"/>
              <a:t>мүмкіндік</a:t>
            </a:r>
            <a:r>
              <a:rPr lang="ru-RU" sz="2400" dirty="0"/>
              <a:t> </a:t>
            </a:r>
            <a:r>
              <a:rPr lang="ru-RU" sz="2400" dirty="0" err="1" smtClean="0"/>
              <a:t>береді</a:t>
            </a:r>
            <a:r>
              <a:rPr lang="ru-RU" sz="2400" dirty="0" smtClean="0"/>
              <a:t>. </a:t>
            </a:r>
          </a:p>
          <a:p>
            <a:r>
              <a:rPr lang="ru-RU" sz="2400" dirty="0" err="1"/>
              <a:t>Материалды</a:t>
            </a:r>
            <a:r>
              <a:rPr lang="ru-RU" sz="2400" dirty="0"/>
              <a:t> </a:t>
            </a:r>
            <a:r>
              <a:rPr lang="ru-RU" sz="2400" dirty="0" err="1"/>
              <a:t>тестілеу</a:t>
            </a:r>
            <a:r>
              <a:rPr lang="ru-RU" sz="2400" dirty="0"/>
              <a:t> </a:t>
            </a:r>
            <a:r>
              <a:rPr lang="ru-RU" sz="2400" dirty="0" err="1"/>
              <a:t>әдістері</a:t>
            </a:r>
            <a:r>
              <a:rPr lang="ru-RU" sz="2400" dirty="0"/>
              <a:t> </a:t>
            </a:r>
            <a:r>
              <a:rPr lang="ru-RU" sz="2400" dirty="0" err="1"/>
              <a:t>материалдың</a:t>
            </a:r>
            <a:r>
              <a:rPr lang="ru-RU" sz="2400" dirty="0"/>
              <a:t> </a:t>
            </a:r>
            <a:r>
              <a:rPr lang="ru-RU" sz="2400" dirty="0" err="1"/>
              <a:t>құрылымдық</a:t>
            </a:r>
            <a:r>
              <a:rPr lang="ru-RU" sz="2400" dirty="0"/>
              <a:t> </a:t>
            </a:r>
            <a:r>
              <a:rPr lang="ru-RU" sz="2400" dirty="0" err="1"/>
              <a:t>сипаттамаларына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нақты</a:t>
            </a:r>
            <a:r>
              <a:rPr lang="ru-RU" sz="2400" dirty="0"/>
              <a:t> </a:t>
            </a:r>
            <a:r>
              <a:rPr lang="ru-RU" sz="2400" dirty="0" err="1"/>
              <a:t>міндетке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таңдалуы</a:t>
            </a:r>
            <a:r>
              <a:rPr lang="ru-RU" sz="2400" dirty="0"/>
              <a:t> </a:t>
            </a:r>
            <a:r>
              <a:rPr lang="ru-RU" sz="2400" dirty="0" err="1" smtClean="0"/>
              <a:t>мүмкін</a:t>
            </a:r>
            <a:r>
              <a:rPr lang="ru-RU" sz="2400" dirty="0" smtClean="0"/>
              <a:t>. </a:t>
            </a:r>
            <a:r>
              <a:rPr lang="ru-RU" sz="2400" dirty="0" err="1" smtClean="0">
                <a:solidFill>
                  <a:srgbClr val="FF0000"/>
                </a:solidFill>
              </a:rPr>
              <a:t>Тікелей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контактілі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/>
              <a:t>әдіс</a:t>
            </a:r>
            <a:r>
              <a:rPr lang="ru-RU" sz="2400" dirty="0" smtClean="0"/>
              <a:t> </a:t>
            </a:r>
            <a:r>
              <a:rPr lang="ru-RU" sz="2400" dirty="0" err="1" smtClean="0"/>
              <a:t>қолданылса</a:t>
            </a:r>
            <a:r>
              <a:rPr lang="ru-RU" sz="2400" dirty="0" smtClean="0"/>
              <a:t> </a:t>
            </a:r>
            <a:r>
              <a:rPr lang="ru-RU" sz="2400" dirty="0" err="1" smtClean="0"/>
              <a:t>жасушалар</a:t>
            </a:r>
            <a:r>
              <a:rPr lang="ru-RU" sz="2400" dirty="0" smtClean="0"/>
              <a:t> </a:t>
            </a:r>
            <a:r>
              <a:rPr lang="ru-RU" sz="2400" dirty="0" err="1" smtClean="0"/>
              <a:t>тікелей</a:t>
            </a:r>
            <a:r>
              <a:rPr lang="ru-RU" sz="2400" dirty="0" smtClean="0"/>
              <a:t> </a:t>
            </a:r>
            <a:r>
              <a:rPr lang="ru-RU" sz="2400" dirty="0" err="1" smtClean="0"/>
              <a:t>биоматериалға</a:t>
            </a:r>
            <a:r>
              <a:rPr lang="ru-RU" sz="2400" dirty="0" smtClean="0"/>
              <a:t> </a:t>
            </a:r>
            <a:r>
              <a:rPr lang="ru-RU" sz="2400" dirty="0" err="1" smtClean="0"/>
              <a:t>егіледі</a:t>
            </a:r>
            <a:r>
              <a:rPr lang="ru-RU" sz="2400" dirty="0" smtClean="0"/>
              <a:t> </a:t>
            </a:r>
            <a:r>
              <a:rPr lang="ru-RU" sz="2400" dirty="0" err="1" smtClean="0"/>
              <a:t>немесе</a:t>
            </a:r>
            <a:r>
              <a:rPr lang="ru-RU" sz="2400" dirty="0" smtClean="0"/>
              <a:t> </a:t>
            </a:r>
            <a:r>
              <a:rPr lang="ru-RU" sz="2400" dirty="0" err="1" smtClean="0"/>
              <a:t>керісінше</a:t>
            </a:r>
            <a:r>
              <a:rPr lang="ru-RU" sz="2400" dirty="0" smtClean="0"/>
              <a:t> биоматериал </a:t>
            </a:r>
            <a:r>
              <a:rPr lang="ru-RU" sz="2400" dirty="0" err="1" smtClean="0"/>
              <a:t>жасушаға</a:t>
            </a:r>
            <a:r>
              <a:rPr lang="ru-RU" sz="2400" dirty="0" smtClean="0"/>
              <a:t> </a:t>
            </a:r>
            <a:r>
              <a:rPr lang="ru-RU" sz="2400" dirty="0" err="1" smtClean="0"/>
              <a:t>еңгізіледі</a:t>
            </a:r>
            <a:r>
              <a:rPr lang="ru-RU" sz="2400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30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0DFE3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1380</Words>
  <Application>Microsoft Office PowerPoint</Application>
  <PresentationFormat>Произвольный</PresentationFormat>
  <Paragraphs>67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Биоматериалдарды сынамалау: in vitro – клиникалыққа дейін және in vivo-  клиникалық</vt:lpstr>
      <vt:lpstr>Презентация PowerPoint</vt:lpstr>
      <vt:lpstr>Презентация PowerPoint</vt:lpstr>
      <vt:lpstr>Презентация PowerPoint</vt:lpstr>
      <vt:lpstr>Презентация PowerPoint</vt:lpstr>
      <vt:lpstr>Қазіргі заманғы позициялардан биосәйкестілік толық жүйенің функциясы, яғни оның құрамына кіретін барлық компоненттердің (реципиент ағзасы, материал, жасушалар) бірлесіп  жұмыс істеуі болып табылады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Биоматериалдарды сынамалау: in vitro – клиникалыққа дейін және in vivo-  клиникалық</dc:title>
  <dc:creator>Сарсекеева Фариза</dc:creator>
  <cp:lastModifiedBy>Admin</cp:lastModifiedBy>
  <cp:revision>24</cp:revision>
  <dcterms:created xsi:type="dcterms:W3CDTF">2019-12-09T09:01:39Z</dcterms:created>
  <dcterms:modified xsi:type="dcterms:W3CDTF">2020-09-01T16:40:50Z</dcterms:modified>
</cp:coreProperties>
</file>